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6" r:id="rId2"/>
    <p:sldId id="257" r:id="rId3"/>
    <p:sldId id="2341" r:id="rId4"/>
    <p:sldId id="290" r:id="rId5"/>
    <p:sldId id="5145" r:id="rId6"/>
    <p:sldId id="5162" r:id="rId7"/>
    <p:sldId id="5165" r:id="rId8"/>
    <p:sldId id="5147" r:id="rId9"/>
    <p:sldId id="2340" r:id="rId10"/>
    <p:sldId id="5153" r:id="rId11"/>
    <p:sldId id="291" r:id="rId12"/>
    <p:sldId id="267" r:id="rId13"/>
    <p:sldId id="5156" r:id="rId14"/>
    <p:sldId id="265" r:id="rId15"/>
    <p:sldId id="269" r:id="rId16"/>
    <p:sldId id="5157" r:id="rId17"/>
    <p:sldId id="268" r:id="rId18"/>
    <p:sldId id="51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EE2E"/>
    <a:srgbClr val="47D45A"/>
    <a:srgbClr val="EF3279"/>
    <a:srgbClr val="FFFFFF"/>
    <a:srgbClr val="DBA125"/>
    <a:srgbClr val="8BA73F"/>
    <a:srgbClr val="000000"/>
    <a:srgbClr val="001035"/>
    <a:srgbClr val="001F60"/>
    <a:srgbClr val="F85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0" autoAdjust="0"/>
    <p:restoredTop sz="94631"/>
  </p:normalViewPr>
  <p:slideViewPr>
    <p:cSldViewPr snapToGrid="0">
      <p:cViewPr varScale="1">
        <p:scale>
          <a:sx n="105" d="100"/>
          <a:sy n="105"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8FD14-4961-AD47-B36E-82C4F6C4218B}"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7A72C-42A0-7248-BC30-01292F8D0BD8}" type="slidenum">
              <a:rPr lang="en-US" smtClean="0"/>
              <a:t>‹#›</a:t>
            </a:fld>
            <a:endParaRPr lang="en-US"/>
          </a:p>
        </p:txBody>
      </p:sp>
    </p:spTree>
    <p:extLst>
      <p:ext uri="{BB962C8B-B14F-4D97-AF65-F5344CB8AC3E}">
        <p14:creationId xmlns:p14="http://schemas.microsoft.com/office/powerpoint/2010/main" val="112389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F7A72C-42A0-7248-BC30-01292F8D0BD8}" type="slidenum">
              <a:rPr lang="en-US" smtClean="0"/>
              <a:t>1</a:t>
            </a:fld>
            <a:endParaRPr lang="en-US"/>
          </a:p>
        </p:txBody>
      </p:sp>
    </p:spTree>
    <p:extLst>
      <p:ext uri="{BB962C8B-B14F-4D97-AF65-F5344CB8AC3E}">
        <p14:creationId xmlns:p14="http://schemas.microsoft.com/office/powerpoint/2010/main" val="83562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CC71-87C5-95CA-18DA-343FF6805C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D50C16-D053-4B47-7469-086F27167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14E64E3-9DFF-7A6F-93AF-6B9C63F73E34}"/>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5" name="Footer Placeholder 4">
            <a:extLst>
              <a:ext uri="{FF2B5EF4-FFF2-40B4-BE49-F238E27FC236}">
                <a16:creationId xmlns:a16="http://schemas.microsoft.com/office/drawing/2014/main" id="{2A72CE66-942D-37ED-FD05-3089019E4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5C4DE-1E06-A99C-3601-B124025CC39A}"/>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328200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49A6-648E-A223-7CFE-EEFA393199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6E3622-1734-3036-D05B-594A873458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409F1A-670F-02DE-DB8C-93498D453AEE}"/>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5" name="Footer Placeholder 4">
            <a:extLst>
              <a:ext uri="{FF2B5EF4-FFF2-40B4-BE49-F238E27FC236}">
                <a16:creationId xmlns:a16="http://schemas.microsoft.com/office/drawing/2014/main" id="{9FDFC1A8-3710-F252-43BA-AA87124EA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9D23F-140A-E95B-AB85-B822E6F92D06}"/>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56823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AA28C4-3B2E-5B95-C593-31899D18354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FC9A4C-E44F-7FDB-9429-DD92F099FD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9068BE-398B-75F1-6F95-DFD3EBE360B2}"/>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5" name="Footer Placeholder 4">
            <a:extLst>
              <a:ext uri="{FF2B5EF4-FFF2-40B4-BE49-F238E27FC236}">
                <a16:creationId xmlns:a16="http://schemas.microsoft.com/office/drawing/2014/main" id="{986D4B84-B200-32D3-05DF-06EF64C4C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1F2E1-DDE0-D441-3B6F-0F587CEF41D2}"/>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307751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3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rtlCol="0">
            <a:normAutofit/>
          </a:bodyPr>
          <a:lstStyle/>
          <a:p>
            <a:pPr lvl="0"/>
            <a:r>
              <a:rPr lang="en-US" noProof="0" dirty="0"/>
              <a:t>Click icon to add picture</a:t>
            </a:r>
            <a:endParaRPr lang="en-GB" noProof="0" dirty="0"/>
          </a:p>
        </p:txBody>
      </p:sp>
      <p:sp>
        <p:nvSpPr>
          <p:cNvPr id="2" name="Title 1"/>
          <p:cNvSpPr>
            <a:spLocks noGrp="1"/>
          </p:cNvSpPr>
          <p:nvPr>
            <p:ph type="ctrTitle"/>
          </p:nvPr>
        </p:nvSpPr>
        <p:spPr bwMode="gray">
          <a:xfrm>
            <a:off x="501651" y="5549440"/>
            <a:ext cx="5594349" cy="324000"/>
          </a:xfrm>
        </p:spPr>
        <p:txBody>
          <a:bodyPr anchor="t">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68375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90D8-C606-AFB3-0207-C96BD330A5E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D11286-B32E-1B7C-1288-52CCD5F1BC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BF8449-E157-8F99-2799-AA51AD9ADE16}"/>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5" name="Footer Placeholder 4">
            <a:extLst>
              <a:ext uri="{FF2B5EF4-FFF2-40B4-BE49-F238E27FC236}">
                <a16:creationId xmlns:a16="http://schemas.microsoft.com/office/drawing/2014/main" id="{13C50FD4-554B-A73B-22F7-92613E892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A3864-5148-CEC0-2855-4C6E42C4CEDE}"/>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171988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5A6-47BD-B444-561C-367AC6AE47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EB49090-2DB4-FE54-534B-82A5A004A8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74786D-0DB9-123C-2CE8-F20022E12BC0}"/>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5" name="Footer Placeholder 4">
            <a:extLst>
              <a:ext uri="{FF2B5EF4-FFF2-40B4-BE49-F238E27FC236}">
                <a16:creationId xmlns:a16="http://schemas.microsoft.com/office/drawing/2014/main" id="{B52F7AFF-A295-771C-1D87-6F39EF851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2BAA7-DE5D-A740-437F-F87C1F69B893}"/>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165318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CE00-DBB6-6DCF-6C6E-0B227C6C7F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40CBA3-97B4-AC41-D616-52B590163E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FF54230-EDF2-CB59-0DF0-CE21A3483B0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7BB9E80-FB3C-C7B4-8E77-B00A4535F2D1}"/>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6" name="Footer Placeholder 5">
            <a:extLst>
              <a:ext uri="{FF2B5EF4-FFF2-40B4-BE49-F238E27FC236}">
                <a16:creationId xmlns:a16="http://schemas.microsoft.com/office/drawing/2014/main" id="{C5BD6C9C-8DAA-AE2A-F30C-0543953C1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B9F37-2964-16E1-7AF2-85D392E0F7EC}"/>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37117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4E58-F07E-9B70-C7BF-BEC1E810FF5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076D20-7EFE-6D63-D924-3D129A7675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C3FBA-886D-897E-3637-5135F00B97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D3A9BD-E7B8-42D8-6647-B1538FD2A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AE9138-C911-C217-B1FB-78DC3E40F5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97A71A3-17E1-2B59-3F36-1FC7650E3AE5}"/>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8" name="Footer Placeholder 7">
            <a:extLst>
              <a:ext uri="{FF2B5EF4-FFF2-40B4-BE49-F238E27FC236}">
                <a16:creationId xmlns:a16="http://schemas.microsoft.com/office/drawing/2014/main" id="{5E80BAEA-B5C4-9B6F-F076-96BF3A9AA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616C73-6BAA-1A85-1C69-C856B83C16EB}"/>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343495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2A4A-6744-5769-22AE-F539138F783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65B603-FFCF-45F2-138D-B695FBDED29C}"/>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4" name="Footer Placeholder 3">
            <a:extLst>
              <a:ext uri="{FF2B5EF4-FFF2-40B4-BE49-F238E27FC236}">
                <a16:creationId xmlns:a16="http://schemas.microsoft.com/office/drawing/2014/main" id="{7CBCB652-BBA9-9463-1CE1-BFF4B0E10A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1C2AE-A624-2294-5377-CD3AC2BC34E7}"/>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51422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A3E81-4DE1-BC6A-8E74-EFC9455D08BE}"/>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3" name="Footer Placeholder 2">
            <a:extLst>
              <a:ext uri="{FF2B5EF4-FFF2-40B4-BE49-F238E27FC236}">
                <a16:creationId xmlns:a16="http://schemas.microsoft.com/office/drawing/2014/main" id="{3D7B2BF3-F469-BF71-4854-62DE2FD56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D4CA2-9288-648B-AB4F-889D32357868}"/>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364163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DAF9-A388-5B5A-A695-E2F62D8B63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B12C57D-01E2-D5CC-FA03-FA1689AD8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686A9E6-395F-444F-EDBC-B1FA1222E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03944C-FB6F-4A51-9D07-034A11DA5C46}"/>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6" name="Footer Placeholder 5">
            <a:extLst>
              <a:ext uri="{FF2B5EF4-FFF2-40B4-BE49-F238E27FC236}">
                <a16:creationId xmlns:a16="http://schemas.microsoft.com/office/drawing/2014/main" id="{C03FAAD5-D93B-1828-70B2-F66649F0A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0933A-A4E9-DB87-4935-1D3253AF164C}"/>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90765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05D7-0606-F648-340A-AF6CE977E9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7FFC1E-4553-D732-AA5B-90B287117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20950B-9485-36CD-4E7D-BDF7183CA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47ED30-4944-E0A9-591F-7DDB8CC543A9}"/>
              </a:ext>
            </a:extLst>
          </p:cNvPr>
          <p:cNvSpPr>
            <a:spLocks noGrp="1"/>
          </p:cNvSpPr>
          <p:nvPr>
            <p:ph type="dt" sz="half" idx="10"/>
          </p:nvPr>
        </p:nvSpPr>
        <p:spPr/>
        <p:txBody>
          <a:bodyPr/>
          <a:lstStyle/>
          <a:p>
            <a:fld id="{1ECFB7B7-7A3B-B141-91FA-8C60F3B4B2C6}" type="datetimeFigureOut">
              <a:rPr lang="en-US" smtClean="0"/>
              <a:t>8/8/2025</a:t>
            </a:fld>
            <a:endParaRPr lang="en-US"/>
          </a:p>
        </p:txBody>
      </p:sp>
      <p:sp>
        <p:nvSpPr>
          <p:cNvPr id="6" name="Footer Placeholder 5">
            <a:extLst>
              <a:ext uri="{FF2B5EF4-FFF2-40B4-BE49-F238E27FC236}">
                <a16:creationId xmlns:a16="http://schemas.microsoft.com/office/drawing/2014/main" id="{85D2BCCB-57B5-5BE0-CEEA-C036E2A29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80C2E-8FC0-44A0-8AAD-6F8F7FBAA7F6}"/>
              </a:ext>
            </a:extLst>
          </p:cNvPr>
          <p:cNvSpPr>
            <a:spLocks noGrp="1"/>
          </p:cNvSpPr>
          <p:nvPr>
            <p:ph type="sldNum" sz="quarter" idx="12"/>
          </p:nvPr>
        </p:nvSpPr>
        <p:spPr/>
        <p:txBody>
          <a:bodyPr/>
          <a:lstStyle/>
          <a:p>
            <a:fld id="{EA2882C7-F914-B44C-98ED-FC5B71698188}" type="slidenum">
              <a:rPr lang="en-US" smtClean="0"/>
              <a:t>‹#›</a:t>
            </a:fld>
            <a:endParaRPr lang="en-US"/>
          </a:p>
        </p:txBody>
      </p:sp>
    </p:spTree>
    <p:extLst>
      <p:ext uri="{BB962C8B-B14F-4D97-AF65-F5344CB8AC3E}">
        <p14:creationId xmlns:p14="http://schemas.microsoft.com/office/powerpoint/2010/main" val="30464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8BEDF-AC81-DDBB-59EE-9AC89ACCA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F8622B-F22D-45AB-3B1C-B28FB1A6E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979029-D14F-3E3F-BFF1-7D3687FBA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FB7B7-7A3B-B141-91FA-8C60F3B4B2C6}" type="datetimeFigureOut">
              <a:rPr lang="en-US" smtClean="0"/>
              <a:t>8/8/2025</a:t>
            </a:fld>
            <a:endParaRPr lang="en-US"/>
          </a:p>
        </p:txBody>
      </p:sp>
      <p:sp>
        <p:nvSpPr>
          <p:cNvPr id="5" name="Footer Placeholder 4">
            <a:extLst>
              <a:ext uri="{FF2B5EF4-FFF2-40B4-BE49-F238E27FC236}">
                <a16:creationId xmlns:a16="http://schemas.microsoft.com/office/drawing/2014/main" id="{1E83B1BF-6D64-487C-FA1C-BC5A65793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EE0D1C-9EE3-199A-CFFB-143695E23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2882C7-F914-B44C-98ED-FC5B71698188}" type="slidenum">
              <a:rPr lang="en-US" smtClean="0"/>
              <a:t>‹#›</a:t>
            </a:fld>
            <a:endParaRPr lang="en-US"/>
          </a:p>
        </p:txBody>
      </p:sp>
    </p:spTree>
    <p:extLst>
      <p:ext uri="{BB962C8B-B14F-4D97-AF65-F5344CB8AC3E}">
        <p14:creationId xmlns:p14="http://schemas.microsoft.com/office/powerpoint/2010/main" val="187699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indiamobilecongress.com/" TargetMode="External"/><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hyperlink" Target="mailto:info@indiamobilecong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 name="Graphic 12">
            <a:extLst>
              <a:ext uri="{FF2B5EF4-FFF2-40B4-BE49-F238E27FC236}">
                <a16:creationId xmlns:a16="http://schemas.microsoft.com/office/drawing/2014/main" id="{294B0CAD-88FA-455A-8B52-F14BA01B8D8B}"/>
              </a:ext>
            </a:extLst>
          </p:cNvPr>
          <p:cNvPicPr>
            <a:picLocks noChangeAspect="1"/>
          </p:cNvPicPr>
          <p:nvPr/>
        </p:nvPicPr>
        <p:blipFill>
          <a:blip r:embed="rId3">
            <a:alphaModFix amt="70000"/>
          </a:blip>
          <a:stretch>
            <a:fillRect/>
          </a:stretch>
        </p:blipFill>
        <p:spPr>
          <a:xfrm>
            <a:off x="0" y="0"/>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grpSp>
        <p:nvGrpSpPr>
          <p:cNvPr id="5" name="object 16">
            <a:extLst>
              <a:ext uri="{FF2B5EF4-FFF2-40B4-BE49-F238E27FC236}">
                <a16:creationId xmlns:a16="http://schemas.microsoft.com/office/drawing/2014/main" id="{7D786DDE-3D4E-27B2-84D2-8A925380C82F}"/>
              </a:ext>
            </a:extLst>
          </p:cNvPr>
          <p:cNvGrpSpPr/>
          <p:nvPr/>
        </p:nvGrpSpPr>
        <p:grpSpPr>
          <a:xfrm>
            <a:off x="3368709" y="707728"/>
            <a:ext cx="1008032" cy="589444"/>
            <a:chOff x="3839207" y="285074"/>
            <a:chExt cx="733425" cy="445134"/>
          </a:xfrm>
        </p:grpSpPr>
        <p:sp>
          <p:nvSpPr>
            <p:cNvPr id="6" name="object 17">
              <a:extLst>
                <a:ext uri="{FF2B5EF4-FFF2-40B4-BE49-F238E27FC236}">
                  <a16:creationId xmlns:a16="http://schemas.microsoft.com/office/drawing/2014/main" id="{440EACFC-D368-626F-E2A4-76A69F46624A}"/>
                </a:ext>
              </a:extLst>
            </p:cNvPr>
            <p:cNvSpPr/>
            <p:nvPr/>
          </p:nvSpPr>
          <p:spPr>
            <a:xfrm>
              <a:off x="4453747" y="293377"/>
              <a:ext cx="25400" cy="22225"/>
            </a:xfrm>
            <a:custGeom>
              <a:avLst/>
              <a:gdLst/>
              <a:ahLst/>
              <a:cxnLst/>
              <a:rect l="l" t="t" r="r" b="b"/>
              <a:pathLst>
                <a:path w="25400" h="22225">
                  <a:moveTo>
                    <a:pt x="18906" y="0"/>
                  </a:moveTo>
                  <a:lnTo>
                    <a:pt x="6297" y="0"/>
                  </a:lnTo>
                  <a:lnTo>
                    <a:pt x="0" y="10930"/>
                  </a:lnTo>
                  <a:lnTo>
                    <a:pt x="6297" y="21860"/>
                  </a:lnTo>
                  <a:lnTo>
                    <a:pt x="18906" y="21860"/>
                  </a:lnTo>
                  <a:lnTo>
                    <a:pt x="25218" y="10930"/>
                  </a:lnTo>
                  <a:lnTo>
                    <a:pt x="18906" y="0"/>
                  </a:lnTo>
                  <a:close/>
                </a:path>
              </a:pathLst>
            </a:custGeom>
            <a:solidFill>
              <a:srgbClr val="4779B8"/>
            </a:solidFill>
          </p:spPr>
          <p:txBody>
            <a:bodyPr wrap="square" lIns="0" tIns="0" rIns="0" bIns="0" rtlCol="0"/>
            <a:lstStyle/>
            <a:p>
              <a:endParaRPr/>
            </a:p>
          </p:txBody>
        </p:sp>
        <p:sp>
          <p:nvSpPr>
            <p:cNvPr id="7" name="object 18">
              <a:extLst>
                <a:ext uri="{FF2B5EF4-FFF2-40B4-BE49-F238E27FC236}">
                  <a16:creationId xmlns:a16="http://schemas.microsoft.com/office/drawing/2014/main" id="{DB906631-F859-962A-1DD4-9F99B70B3769}"/>
                </a:ext>
              </a:extLst>
            </p:cNvPr>
            <p:cNvSpPr/>
            <p:nvPr/>
          </p:nvSpPr>
          <p:spPr>
            <a:xfrm>
              <a:off x="4500940" y="402401"/>
              <a:ext cx="25400" cy="22225"/>
            </a:xfrm>
            <a:custGeom>
              <a:avLst/>
              <a:gdLst/>
              <a:ahLst/>
              <a:cxnLst/>
              <a:rect l="l" t="t" r="r" b="b"/>
              <a:pathLst>
                <a:path w="25400" h="22225">
                  <a:moveTo>
                    <a:pt x="18906" y="0"/>
                  </a:moveTo>
                  <a:lnTo>
                    <a:pt x="6297" y="0"/>
                  </a:lnTo>
                  <a:lnTo>
                    <a:pt x="0" y="10930"/>
                  </a:lnTo>
                  <a:lnTo>
                    <a:pt x="6297" y="21845"/>
                  </a:lnTo>
                  <a:lnTo>
                    <a:pt x="18906" y="21845"/>
                  </a:lnTo>
                  <a:lnTo>
                    <a:pt x="25203" y="10930"/>
                  </a:lnTo>
                  <a:lnTo>
                    <a:pt x="18906" y="0"/>
                  </a:lnTo>
                  <a:close/>
                </a:path>
              </a:pathLst>
            </a:custGeom>
            <a:solidFill>
              <a:srgbClr val="52A1D9"/>
            </a:solidFill>
          </p:spPr>
          <p:txBody>
            <a:bodyPr wrap="square" lIns="0" tIns="0" rIns="0" bIns="0" rtlCol="0"/>
            <a:lstStyle/>
            <a:p>
              <a:endParaRPr/>
            </a:p>
          </p:txBody>
        </p:sp>
        <p:sp>
          <p:nvSpPr>
            <p:cNvPr id="8" name="object 19">
              <a:extLst>
                <a:ext uri="{FF2B5EF4-FFF2-40B4-BE49-F238E27FC236}">
                  <a16:creationId xmlns:a16="http://schemas.microsoft.com/office/drawing/2014/main" id="{988369B7-8FFB-2E5C-63F2-D3B252A3D964}"/>
                </a:ext>
              </a:extLst>
            </p:cNvPr>
            <p:cNvSpPr/>
            <p:nvPr/>
          </p:nvSpPr>
          <p:spPr>
            <a:xfrm>
              <a:off x="4524524" y="415553"/>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9" name="object 20">
              <a:extLst>
                <a:ext uri="{FF2B5EF4-FFF2-40B4-BE49-F238E27FC236}">
                  <a16:creationId xmlns:a16="http://schemas.microsoft.com/office/drawing/2014/main" id="{5CE0D260-9576-73B2-F979-70B163DF636B}"/>
                </a:ext>
              </a:extLst>
            </p:cNvPr>
            <p:cNvSpPr/>
            <p:nvPr/>
          </p:nvSpPr>
          <p:spPr>
            <a:xfrm>
              <a:off x="4336801" y="497783"/>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4779B8"/>
            </a:solidFill>
          </p:spPr>
          <p:txBody>
            <a:bodyPr wrap="square" lIns="0" tIns="0" rIns="0" bIns="0" rtlCol="0"/>
            <a:lstStyle/>
            <a:p>
              <a:endParaRPr/>
            </a:p>
          </p:txBody>
        </p:sp>
        <p:sp>
          <p:nvSpPr>
            <p:cNvPr id="10" name="object 21">
              <a:extLst>
                <a:ext uri="{FF2B5EF4-FFF2-40B4-BE49-F238E27FC236}">
                  <a16:creationId xmlns:a16="http://schemas.microsoft.com/office/drawing/2014/main" id="{648F2B9F-E8B6-6FA4-7CEE-8DEDB754CF79}"/>
                </a:ext>
              </a:extLst>
            </p:cNvPr>
            <p:cNvSpPr/>
            <p:nvPr/>
          </p:nvSpPr>
          <p:spPr>
            <a:xfrm>
              <a:off x="4360249" y="483986"/>
              <a:ext cx="25400" cy="22225"/>
            </a:xfrm>
            <a:custGeom>
              <a:avLst/>
              <a:gdLst/>
              <a:ahLst/>
              <a:cxnLst/>
              <a:rect l="l" t="t" r="r" b="b"/>
              <a:pathLst>
                <a:path w="25400" h="22225">
                  <a:moveTo>
                    <a:pt x="18921" y="0"/>
                  </a:moveTo>
                  <a:lnTo>
                    <a:pt x="6297" y="0"/>
                  </a:lnTo>
                  <a:lnTo>
                    <a:pt x="0" y="10930"/>
                  </a:lnTo>
                  <a:lnTo>
                    <a:pt x="6297" y="21845"/>
                  </a:lnTo>
                  <a:lnTo>
                    <a:pt x="18921" y="21845"/>
                  </a:lnTo>
                  <a:lnTo>
                    <a:pt x="25218" y="10930"/>
                  </a:lnTo>
                  <a:lnTo>
                    <a:pt x="18921" y="0"/>
                  </a:lnTo>
                  <a:close/>
                </a:path>
              </a:pathLst>
            </a:custGeom>
            <a:solidFill>
              <a:srgbClr val="5692CD"/>
            </a:solidFill>
          </p:spPr>
          <p:txBody>
            <a:bodyPr wrap="square" lIns="0" tIns="0" rIns="0" bIns="0" rtlCol="0"/>
            <a:lstStyle/>
            <a:p>
              <a:endParaRPr/>
            </a:p>
          </p:txBody>
        </p:sp>
        <p:sp>
          <p:nvSpPr>
            <p:cNvPr id="11" name="object 22">
              <a:extLst>
                <a:ext uri="{FF2B5EF4-FFF2-40B4-BE49-F238E27FC236}">
                  <a16:creationId xmlns:a16="http://schemas.microsoft.com/office/drawing/2014/main" id="{B5CD4D8E-9152-4842-374F-FAA96A6148AF}"/>
                </a:ext>
              </a:extLst>
            </p:cNvPr>
            <p:cNvSpPr/>
            <p:nvPr/>
          </p:nvSpPr>
          <p:spPr>
            <a:xfrm>
              <a:off x="4289691" y="375983"/>
              <a:ext cx="72390" cy="76200"/>
            </a:xfrm>
            <a:custGeom>
              <a:avLst/>
              <a:gdLst/>
              <a:ahLst/>
              <a:cxnLst/>
              <a:rect l="l" t="t" r="r" b="b"/>
              <a:pathLst>
                <a:path w="72389" h="76200">
                  <a:moveTo>
                    <a:pt x="25222" y="24244"/>
                  </a:moveTo>
                  <a:lnTo>
                    <a:pt x="18923" y="13322"/>
                  </a:lnTo>
                  <a:lnTo>
                    <a:pt x="6311" y="13322"/>
                  </a:lnTo>
                  <a:lnTo>
                    <a:pt x="0" y="24244"/>
                  </a:lnTo>
                  <a:lnTo>
                    <a:pt x="6311" y="35166"/>
                  </a:lnTo>
                  <a:lnTo>
                    <a:pt x="18923" y="35166"/>
                  </a:lnTo>
                  <a:lnTo>
                    <a:pt x="25222" y="24244"/>
                  </a:lnTo>
                  <a:close/>
                </a:path>
                <a:path w="72389" h="76200">
                  <a:moveTo>
                    <a:pt x="25234" y="51625"/>
                  </a:moveTo>
                  <a:lnTo>
                    <a:pt x="18923" y="40716"/>
                  </a:lnTo>
                  <a:lnTo>
                    <a:pt x="6324" y="40716"/>
                  </a:lnTo>
                  <a:lnTo>
                    <a:pt x="12" y="51625"/>
                  </a:lnTo>
                  <a:lnTo>
                    <a:pt x="6324" y="62560"/>
                  </a:lnTo>
                  <a:lnTo>
                    <a:pt x="18923" y="62560"/>
                  </a:lnTo>
                  <a:lnTo>
                    <a:pt x="25234" y="51625"/>
                  </a:lnTo>
                  <a:close/>
                </a:path>
                <a:path w="72389" h="76200">
                  <a:moveTo>
                    <a:pt x="48628" y="64960"/>
                  </a:moveTo>
                  <a:lnTo>
                    <a:pt x="42316" y="54051"/>
                  </a:lnTo>
                  <a:lnTo>
                    <a:pt x="29705" y="54051"/>
                  </a:lnTo>
                  <a:lnTo>
                    <a:pt x="23393" y="64960"/>
                  </a:lnTo>
                  <a:lnTo>
                    <a:pt x="29705" y="75895"/>
                  </a:lnTo>
                  <a:lnTo>
                    <a:pt x="42316" y="75895"/>
                  </a:lnTo>
                  <a:lnTo>
                    <a:pt x="48628" y="64960"/>
                  </a:lnTo>
                  <a:close/>
                </a:path>
                <a:path w="72389" h="76200">
                  <a:moveTo>
                    <a:pt x="48641" y="37858"/>
                  </a:moveTo>
                  <a:lnTo>
                    <a:pt x="42329" y="26936"/>
                  </a:lnTo>
                  <a:lnTo>
                    <a:pt x="29718" y="26936"/>
                  </a:lnTo>
                  <a:lnTo>
                    <a:pt x="23406" y="37858"/>
                  </a:lnTo>
                  <a:lnTo>
                    <a:pt x="29718" y="48780"/>
                  </a:lnTo>
                  <a:lnTo>
                    <a:pt x="42329" y="48780"/>
                  </a:lnTo>
                  <a:lnTo>
                    <a:pt x="48641" y="37858"/>
                  </a:lnTo>
                  <a:close/>
                </a:path>
                <a:path w="72389" h="76200">
                  <a:moveTo>
                    <a:pt x="48641" y="10909"/>
                  </a:moveTo>
                  <a:lnTo>
                    <a:pt x="42329" y="0"/>
                  </a:lnTo>
                  <a:lnTo>
                    <a:pt x="29718" y="0"/>
                  </a:lnTo>
                  <a:lnTo>
                    <a:pt x="23406" y="10909"/>
                  </a:lnTo>
                  <a:lnTo>
                    <a:pt x="29718" y="21844"/>
                  </a:lnTo>
                  <a:lnTo>
                    <a:pt x="42329" y="21844"/>
                  </a:lnTo>
                  <a:lnTo>
                    <a:pt x="48641" y="10909"/>
                  </a:lnTo>
                  <a:close/>
                </a:path>
                <a:path w="72389" h="76200">
                  <a:moveTo>
                    <a:pt x="72034" y="51638"/>
                  </a:moveTo>
                  <a:lnTo>
                    <a:pt x="65722" y="40728"/>
                  </a:lnTo>
                  <a:lnTo>
                    <a:pt x="53111" y="40728"/>
                  </a:lnTo>
                  <a:lnTo>
                    <a:pt x="46812" y="51638"/>
                  </a:lnTo>
                  <a:lnTo>
                    <a:pt x="53111" y="62572"/>
                  </a:lnTo>
                  <a:lnTo>
                    <a:pt x="65722" y="62572"/>
                  </a:lnTo>
                  <a:lnTo>
                    <a:pt x="72034" y="51638"/>
                  </a:lnTo>
                  <a:close/>
                </a:path>
                <a:path w="72389" h="76200">
                  <a:moveTo>
                    <a:pt x="72034" y="24257"/>
                  </a:moveTo>
                  <a:lnTo>
                    <a:pt x="65722" y="13322"/>
                  </a:lnTo>
                  <a:lnTo>
                    <a:pt x="53111" y="13322"/>
                  </a:lnTo>
                  <a:lnTo>
                    <a:pt x="46799" y="24257"/>
                  </a:lnTo>
                  <a:lnTo>
                    <a:pt x="53111" y="35179"/>
                  </a:lnTo>
                  <a:lnTo>
                    <a:pt x="65722" y="35179"/>
                  </a:lnTo>
                  <a:lnTo>
                    <a:pt x="72034" y="24257"/>
                  </a:lnTo>
                  <a:close/>
                </a:path>
              </a:pathLst>
            </a:custGeom>
            <a:solidFill>
              <a:srgbClr val="57C0EC"/>
            </a:solidFill>
          </p:spPr>
          <p:txBody>
            <a:bodyPr wrap="square" lIns="0" tIns="0" rIns="0" bIns="0" rtlCol="0"/>
            <a:lstStyle/>
            <a:p>
              <a:endParaRPr/>
            </a:p>
          </p:txBody>
        </p:sp>
        <p:sp>
          <p:nvSpPr>
            <p:cNvPr id="12" name="object 23">
              <a:extLst>
                <a:ext uri="{FF2B5EF4-FFF2-40B4-BE49-F238E27FC236}">
                  <a16:creationId xmlns:a16="http://schemas.microsoft.com/office/drawing/2014/main" id="{DAB96463-678A-2AE6-EA4A-A1FF1130636D}"/>
                </a:ext>
              </a:extLst>
            </p:cNvPr>
            <p:cNvSpPr/>
            <p:nvPr/>
          </p:nvSpPr>
          <p:spPr>
            <a:xfrm>
              <a:off x="4289691" y="294360"/>
              <a:ext cx="48895" cy="35560"/>
            </a:xfrm>
            <a:custGeom>
              <a:avLst/>
              <a:gdLst/>
              <a:ahLst/>
              <a:cxnLst/>
              <a:rect l="l" t="t" r="r" b="b"/>
              <a:pathLst>
                <a:path w="48895" h="35560">
                  <a:moveTo>
                    <a:pt x="25222" y="24244"/>
                  </a:moveTo>
                  <a:lnTo>
                    <a:pt x="18923" y="13335"/>
                  </a:lnTo>
                  <a:lnTo>
                    <a:pt x="6311" y="13335"/>
                  </a:lnTo>
                  <a:lnTo>
                    <a:pt x="0" y="24244"/>
                  </a:lnTo>
                  <a:lnTo>
                    <a:pt x="6311" y="35179"/>
                  </a:lnTo>
                  <a:lnTo>
                    <a:pt x="18923" y="35179"/>
                  </a:lnTo>
                  <a:lnTo>
                    <a:pt x="25222" y="24244"/>
                  </a:lnTo>
                  <a:close/>
                </a:path>
                <a:path w="48895" h="35560">
                  <a:moveTo>
                    <a:pt x="48641" y="10934"/>
                  </a:moveTo>
                  <a:lnTo>
                    <a:pt x="42329" y="0"/>
                  </a:lnTo>
                  <a:lnTo>
                    <a:pt x="29718" y="0"/>
                  </a:lnTo>
                  <a:lnTo>
                    <a:pt x="23406" y="10934"/>
                  </a:lnTo>
                  <a:lnTo>
                    <a:pt x="29718" y="21844"/>
                  </a:lnTo>
                  <a:lnTo>
                    <a:pt x="42329" y="21844"/>
                  </a:lnTo>
                  <a:lnTo>
                    <a:pt x="48641" y="10934"/>
                  </a:lnTo>
                  <a:close/>
                </a:path>
              </a:pathLst>
            </a:custGeom>
            <a:solidFill>
              <a:srgbClr val="4779B8"/>
            </a:solidFill>
          </p:spPr>
          <p:txBody>
            <a:bodyPr wrap="square" lIns="0" tIns="0" rIns="0" bIns="0" rtlCol="0"/>
            <a:lstStyle/>
            <a:p>
              <a:endParaRPr/>
            </a:p>
          </p:txBody>
        </p:sp>
        <p:sp>
          <p:nvSpPr>
            <p:cNvPr id="13" name="object 24">
              <a:extLst>
                <a:ext uri="{FF2B5EF4-FFF2-40B4-BE49-F238E27FC236}">
                  <a16:creationId xmlns:a16="http://schemas.microsoft.com/office/drawing/2014/main" id="{711069E1-AFFE-FC28-12F8-1A6A2D294C04}"/>
                </a:ext>
              </a:extLst>
            </p:cNvPr>
            <p:cNvSpPr/>
            <p:nvPr/>
          </p:nvSpPr>
          <p:spPr>
            <a:xfrm>
              <a:off x="4289698" y="335086"/>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14" name="object 25">
              <a:extLst>
                <a:ext uri="{FF2B5EF4-FFF2-40B4-BE49-F238E27FC236}">
                  <a16:creationId xmlns:a16="http://schemas.microsoft.com/office/drawing/2014/main" id="{2DA4B2D2-5AFA-98DB-6F85-FCE403DDA26A}"/>
                </a:ext>
              </a:extLst>
            </p:cNvPr>
            <p:cNvSpPr/>
            <p:nvPr/>
          </p:nvSpPr>
          <p:spPr>
            <a:xfrm>
              <a:off x="4313097" y="335089"/>
              <a:ext cx="48895" cy="35560"/>
            </a:xfrm>
            <a:custGeom>
              <a:avLst/>
              <a:gdLst/>
              <a:ahLst/>
              <a:cxnLst/>
              <a:rect l="l" t="t" r="r" b="b"/>
              <a:pathLst>
                <a:path w="48895" h="35560">
                  <a:moveTo>
                    <a:pt x="25234" y="24511"/>
                  </a:moveTo>
                  <a:lnTo>
                    <a:pt x="18923" y="13589"/>
                  </a:lnTo>
                  <a:lnTo>
                    <a:pt x="6311" y="13589"/>
                  </a:lnTo>
                  <a:lnTo>
                    <a:pt x="0" y="24511"/>
                  </a:lnTo>
                  <a:lnTo>
                    <a:pt x="6311" y="35433"/>
                  </a:lnTo>
                  <a:lnTo>
                    <a:pt x="18923" y="35433"/>
                  </a:lnTo>
                  <a:lnTo>
                    <a:pt x="25234" y="24511"/>
                  </a:lnTo>
                  <a:close/>
                </a:path>
                <a:path w="48895" h="35560">
                  <a:moveTo>
                    <a:pt x="48628" y="10922"/>
                  </a:moveTo>
                  <a:lnTo>
                    <a:pt x="42316" y="0"/>
                  </a:lnTo>
                  <a:lnTo>
                    <a:pt x="29705" y="0"/>
                  </a:lnTo>
                  <a:lnTo>
                    <a:pt x="23406" y="10922"/>
                  </a:lnTo>
                  <a:lnTo>
                    <a:pt x="29705" y="21844"/>
                  </a:lnTo>
                  <a:lnTo>
                    <a:pt x="42316" y="21844"/>
                  </a:lnTo>
                  <a:lnTo>
                    <a:pt x="48628" y="10922"/>
                  </a:lnTo>
                  <a:close/>
                </a:path>
              </a:pathLst>
            </a:custGeom>
            <a:solidFill>
              <a:srgbClr val="52A9D9"/>
            </a:solidFill>
          </p:spPr>
          <p:txBody>
            <a:bodyPr wrap="square" lIns="0" tIns="0" rIns="0" bIns="0" rtlCol="0"/>
            <a:lstStyle/>
            <a:p>
              <a:endParaRPr/>
            </a:p>
          </p:txBody>
        </p:sp>
        <p:sp>
          <p:nvSpPr>
            <p:cNvPr id="15" name="object 26">
              <a:extLst>
                <a:ext uri="{FF2B5EF4-FFF2-40B4-BE49-F238E27FC236}">
                  <a16:creationId xmlns:a16="http://schemas.microsoft.com/office/drawing/2014/main" id="{52D36E40-FFC7-0F48-E740-F96C19B55635}"/>
                </a:ext>
              </a:extLst>
            </p:cNvPr>
            <p:cNvSpPr/>
            <p:nvPr/>
          </p:nvSpPr>
          <p:spPr>
            <a:xfrm>
              <a:off x="4313097" y="307682"/>
              <a:ext cx="48895" cy="35560"/>
            </a:xfrm>
            <a:custGeom>
              <a:avLst/>
              <a:gdLst/>
              <a:ahLst/>
              <a:cxnLst/>
              <a:rect l="l" t="t" r="r" b="b"/>
              <a:pathLst>
                <a:path w="48895" h="35560">
                  <a:moveTo>
                    <a:pt x="25234" y="24536"/>
                  </a:moveTo>
                  <a:lnTo>
                    <a:pt x="18923" y="13614"/>
                  </a:lnTo>
                  <a:lnTo>
                    <a:pt x="6311" y="13614"/>
                  </a:lnTo>
                  <a:lnTo>
                    <a:pt x="0" y="24536"/>
                  </a:lnTo>
                  <a:lnTo>
                    <a:pt x="6311" y="35458"/>
                  </a:lnTo>
                  <a:lnTo>
                    <a:pt x="18923" y="35458"/>
                  </a:lnTo>
                  <a:lnTo>
                    <a:pt x="25234" y="24536"/>
                  </a:lnTo>
                  <a:close/>
                </a:path>
                <a:path w="48895" h="35560">
                  <a:moveTo>
                    <a:pt x="48628" y="10934"/>
                  </a:moveTo>
                  <a:lnTo>
                    <a:pt x="42316" y="0"/>
                  </a:lnTo>
                  <a:lnTo>
                    <a:pt x="29705" y="0"/>
                  </a:lnTo>
                  <a:lnTo>
                    <a:pt x="23393" y="10934"/>
                  </a:lnTo>
                  <a:lnTo>
                    <a:pt x="29705" y="21869"/>
                  </a:lnTo>
                  <a:lnTo>
                    <a:pt x="42316" y="21869"/>
                  </a:lnTo>
                  <a:lnTo>
                    <a:pt x="48628" y="10934"/>
                  </a:lnTo>
                  <a:close/>
                </a:path>
              </a:pathLst>
            </a:custGeom>
            <a:solidFill>
              <a:srgbClr val="5692CD"/>
            </a:solidFill>
          </p:spPr>
          <p:txBody>
            <a:bodyPr wrap="square" lIns="0" tIns="0" rIns="0" bIns="0" rtlCol="0"/>
            <a:lstStyle/>
            <a:p>
              <a:endParaRPr/>
            </a:p>
          </p:txBody>
        </p:sp>
        <p:sp>
          <p:nvSpPr>
            <p:cNvPr id="16" name="object 27">
              <a:extLst>
                <a:ext uri="{FF2B5EF4-FFF2-40B4-BE49-F238E27FC236}">
                  <a16:creationId xmlns:a16="http://schemas.microsoft.com/office/drawing/2014/main" id="{BA1F3A34-6B27-6AEA-E6EB-EA1E7514F272}"/>
                </a:ext>
              </a:extLst>
            </p:cNvPr>
            <p:cNvSpPr/>
            <p:nvPr/>
          </p:nvSpPr>
          <p:spPr>
            <a:xfrm>
              <a:off x="4359908" y="321431"/>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2A9D9"/>
            </a:solidFill>
          </p:spPr>
          <p:txBody>
            <a:bodyPr wrap="square" lIns="0" tIns="0" rIns="0" bIns="0" rtlCol="0"/>
            <a:lstStyle/>
            <a:p>
              <a:endParaRPr/>
            </a:p>
          </p:txBody>
        </p:sp>
        <p:sp>
          <p:nvSpPr>
            <p:cNvPr id="17" name="object 28">
              <a:extLst>
                <a:ext uri="{FF2B5EF4-FFF2-40B4-BE49-F238E27FC236}">
                  <a16:creationId xmlns:a16="http://schemas.microsoft.com/office/drawing/2014/main" id="{112BD47C-3EAC-8B60-61DB-A394E4DAD89B}"/>
                </a:ext>
              </a:extLst>
            </p:cNvPr>
            <p:cNvSpPr/>
            <p:nvPr/>
          </p:nvSpPr>
          <p:spPr>
            <a:xfrm>
              <a:off x="4336491" y="348373"/>
              <a:ext cx="72390" cy="49530"/>
            </a:xfrm>
            <a:custGeom>
              <a:avLst/>
              <a:gdLst/>
              <a:ahLst/>
              <a:cxnLst/>
              <a:rect l="l" t="t" r="r" b="b"/>
              <a:pathLst>
                <a:path w="72389" h="49529">
                  <a:moveTo>
                    <a:pt x="25234" y="24714"/>
                  </a:moveTo>
                  <a:lnTo>
                    <a:pt x="18923" y="13792"/>
                  </a:lnTo>
                  <a:lnTo>
                    <a:pt x="6311" y="13792"/>
                  </a:lnTo>
                  <a:lnTo>
                    <a:pt x="0" y="24714"/>
                  </a:lnTo>
                  <a:lnTo>
                    <a:pt x="6311" y="35636"/>
                  </a:lnTo>
                  <a:lnTo>
                    <a:pt x="18923" y="35636"/>
                  </a:lnTo>
                  <a:lnTo>
                    <a:pt x="25234" y="24714"/>
                  </a:lnTo>
                  <a:close/>
                </a:path>
                <a:path w="72389" h="49529">
                  <a:moveTo>
                    <a:pt x="48641" y="38290"/>
                  </a:moveTo>
                  <a:lnTo>
                    <a:pt x="42329" y="27381"/>
                  </a:lnTo>
                  <a:lnTo>
                    <a:pt x="29718" y="27381"/>
                  </a:lnTo>
                  <a:lnTo>
                    <a:pt x="23406" y="38290"/>
                  </a:lnTo>
                  <a:lnTo>
                    <a:pt x="29718" y="49225"/>
                  </a:lnTo>
                  <a:lnTo>
                    <a:pt x="42329" y="49225"/>
                  </a:lnTo>
                  <a:lnTo>
                    <a:pt x="48641" y="38290"/>
                  </a:lnTo>
                  <a:close/>
                </a:path>
                <a:path w="72389" h="49529">
                  <a:moveTo>
                    <a:pt x="48641" y="10934"/>
                  </a:moveTo>
                  <a:lnTo>
                    <a:pt x="42329" y="0"/>
                  </a:lnTo>
                  <a:lnTo>
                    <a:pt x="29718" y="0"/>
                  </a:lnTo>
                  <a:lnTo>
                    <a:pt x="23406" y="10934"/>
                  </a:lnTo>
                  <a:lnTo>
                    <a:pt x="29718" y="21844"/>
                  </a:lnTo>
                  <a:lnTo>
                    <a:pt x="42329" y="21844"/>
                  </a:lnTo>
                  <a:lnTo>
                    <a:pt x="48641" y="10934"/>
                  </a:lnTo>
                  <a:close/>
                </a:path>
                <a:path w="72389" h="49529">
                  <a:moveTo>
                    <a:pt x="72034" y="24714"/>
                  </a:moveTo>
                  <a:lnTo>
                    <a:pt x="65722" y="13792"/>
                  </a:lnTo>
                  <a:lnTo>
                    <a:pt x="53111" y="13792"/>
                  </a:lnTo>
                  <a:lnTo>
                    <a:pt x="46812" y="24714"/>
                  </a:lnTo>
                  <a:lnTo>
                    <a:pt x="53111" y="35636"/>
                  </a:lnTo>
                  <a:lnTo>
                    <a:pt x="65722" y="35636"/>
                  </a:lnTo>
                  <a:lnTo>
                    <a:pt x="72034" y="24714"/>
                  </a:lnTo>
                  <a:close/>
                </a:path>
              </a:pathLst>
            </a:custGeom>
            <a:solidFill>
              <a:srgbClr val="57C0EC"/>
            </a:solidFill>
          </p:spPr>
          <p:txBody>
            <a:bodyPr wrap="square" lIns="0" tIns="0" rIns="0" bIns="0" rtlCol="0"/>
            <a:lstStyle/>
            <a:p>
              <a:endParaRPr/>
            </a:p>
          </p:txBody>
        </p:sp>
        <p:sp>
          <p:nvSpPr>
            <p:cNvPr id="18" name="object 29">
              <a:extLst>
                <a:ext uri="{FF2B5EF4-FFF2-40B4-BE49-F238E27FC236}">
                  <a16:creationId xmlns:a16="http://schemas.microsoft.com/office/drawing/2014/main" id="{F2516E73-CBD1-55F1-9195-670F1EDA0F28}"/>
                </a:ext>
              </a:extLst>
            </p:cNvPr>
            <p:cNvSpPr/>
            <p:nvPr/>
          </p:nvSpPr>
          <p:spPr>
            <a:xfrm>
              <a:off x="4242904" y="348589"/>
              <a:ext cx="48895" cy="35560"/>
            </a:xfrm>
            <a:custGeom>
              <a:avLst/>
              <a:gdLst/>
              <a:ahLst/>
              <a:cxnLst/>
              <a:rect l="l" t="t" r="r" b="b"/>
              <a:pathLst>
                <a:path w="48895" h="35560">
                  <a:moveTo>
                    <a:pt x="25234" y="24511"/>
                  </a:moveTo>
                  <a:lnTo>
                    <a:pt x="18923" y="13589"/>
                  </a:lnTo>
                  <a:lnTo>
                    <a:pt x="6311" y="13589"/>
                  </a:lnTo>
                  <a:lnTo>
                    <a:pt x="0" y="24511"/>
                  </a:lnTo>
                  <a:lnTo>
                    <a:pt x="6311" y="35433"/>
                  </a:lnTo>
                  <a:lnTo>
                    <a:pt x="18923" y="35433"/>
                  </a:lnTo>
                  <a:lnTo>
                    <a:pt x="25234" y="24511"/>
                  </a:lnTo>
                  <a:close/>
                </a:path>
                <a:path w="48895" h="35560">
                  <a:moveTo>
                    <a:pt x="48615" y="10922"/>
                  </a:moveTo>
                  <a:lnTo>
                    <a:pt x="42303" y="0"/>
                  </a:lnTo>
                  <a:lnTo>
                    <a:pt x="29705" y="0"/>
                  </a:lnTo>
                  <a:lnTo>
                    <a:pt x="23406" y="10922"/>
                  </a:lnTo>
                  <a:lnTo>
                    <a:pt x="29705" y="21856"/>
                  </a:lnTo>
                  <a:lnTo>
                    <a:pt x="42303" y="21856"/>
                  </a:lnTo>
                  <a:lnTo>
                    <a:pt x="48615" y="10922"/>
                  </a:lnTo>
                  <a:close/>
                </a:path>
              </a:pathLst>
            </a:custGeom>
            <a:solidFill>
              <a:srgbClr val="5692CD"/>
            </a:solidFill>
          </p:spPr>
          <p:txBody>
            <a:bodyPr wrap="square" lIns="0" tIns="0" rIns="0" bIns="0" rtlCol="0"/>
            <a:lstStyle/>
            <a:p>
              <a:endParaRPr/>
            </a:p>
          </p:txBody>
        </p:sp>
        <p:sp>
          <p:nvSpPr>
            <p:cNvPr id="19" name="object 30">
              <a:extLst>
                <a:ext uri="{FF2B5EF4-FFF2-40B4-BE49-F238E27FC236}">
                  <a16:creationId xmlns:a16="http://schemas.microsoft.com/office/drawing/2014/main" id="{F8A42406-3F55-5640-6B51-C10C5DCB27CD}"/>
                </a:ext>
              </a:extLst>
            </p:cNvPr>
            <p:cNvSpPr/>
            <p:nvPr/>
          </p:nvSpPr>
          <p:spPr>
            <a:xfrm>
              <a:off x="4242904" y="321195"/>
              <a:ext cx="48895" cy="36195"/>
            </a:xfrm>
            <a:custGeom>
              <a:avLst/>
              <a:gdLst/>
              <a:ahLst/>
              <a:cxnLst/>
              <a:rect l="l" t="t" r="r" b="b"/>
              <a:pathLst>
                <a:path w="48895" h="36195">
                  <a:moveTo>
                    <a:pt x="25234" y="25019"/>
                  </a:moveTo>
                  <a:lnTo>
                    <a:pt x="18923" y="14109"/>
                  </a:lnTo>
                  <a:lnTo>
                    <a:pt x="6311" y="14109"/>
                  </a:lnTo>
                  <a:lnTo>
                    <a:pt x="0" y="25019"/>
                  </a:lnTo>
                  <a:lnTo>
                    <a:pt x="6311" y="35953"/>
                  </a:lnTo>
                  <a:lnTo>
                    <a:pt x="18923" y="35953"/>
                  </a:lnTo>
                  <a:lnTo>
                    <a:pt x="25234" y="25019"/>
                  </a:lnTo>
                  <a:close/>
                </a:path>
                <a:path w="48895" h="36195">
                  <a:moveTo>
                    <a:pt x="48615" y="10909"/>
                  </a:moveTo>
                  <a:lnTo>
                    <a:pt x="42303" y="0"/>
                  </a:lnTo>
                  <a:lnTo>
                    <a:pt x="29705" y="0"/>
                  </a:lnTo>
                  <a:lnTo>
                    <a:pt x="23393" y="10909"/>
                  </a:lnTo>
                  <a:lnTo>
                    <a:pt x="29705" y="21844"/>
                  </a:lnTo>
                  <a:lnTo>
                    <a:pt x="42303" y="21844"/>
                  </a:lnTo>
                  <a:lnTo>
                    <a:pt x="48615" y="10909"/>
                  </a:lnTo>
                  <a:close/>
                </a:path>
              </a:pathLst>
            </a:custGeom>
            <a:solidFill>
              <a:srgbClr val="4779B8"/>
            </a:solidFill>
          </p:spPr>
          <p:txBody>
            <a:bodyPr wrap="square" lIns="0" tIns="0" rIns="0" bIns="0" rtlCol="0"/>
            <a:lstStyle/>
            <a:p>
              <a:endParaRPr/>
            </a:p>
          </p:txBody>
        </p:sp>
        <p:sp>
          <p:nvSpPr>
            <p:cNvPr id="20" name="object 31">
              <a:extLst>
                <a:ext uri="{FF2B5EF4-FFF2-40B4-BE49-F238E27FC236}">
                  <a16:creationId xmlns:a16="http://schemas.microsoft.com/office/drawing/2014/main" id="{CB2FCED5-D8FE-4C2B-D8B5-7CD6EA8FCC2D}"/>
                </a:ext>
              </a:extLst>
            </p:cNvPr>
            <p:cNvSpPr/>
            <p:nvPr/>
          </p:nvSpPr>
          <p:spPr>
            <a:xfrm>
              <a:off x="4266298" y="361873"/>
              <a:ext cx="48895" cy="36195"/>
            </a:xfrm>
            <a:custGeom>
              <a:avLst/>
              <a:gdLst/>
              <a:ahLst/>
              <a:cxnLst/>
              <a:rect l="l" t="t" r="r" b="b"/>
              <a:pathLst>
                <a:path w="48895" h="36195">
                  <a:moveTo>
                    <a:pt x="25222" y="24726"/>
                  </a:moveTo>
                  <a:lnTo>
                    <a:pt x="18923" y="13792"/>
                  </a:lnTo>
                  <a:lnTo>
                    <a:pt x="6311" y="13792"/>
                  </a:lnTo>
                  <a:lnTo>
                    <a:pt x="0" y="24726"/>
                  </a:lnTo>
                  <a:lnTo>
                    <a:pt x="6311" y="35636"/>
                  </a:lnTo>
                  <a:lnTo>
                    <a:pt x="18923" y="35636"/>
                  </a:lnTo>
                  <a:lnTo>
                    <a:pt x="25222" y="24726"/>
                  </a:lnTo>
                  <a:close/>
                </a:path>
                <a:path w="48895" h="36195">
                  <a:moveTo>
                    <a:pt x="48641" y="10909"/>
                  </a:moveTo>
                  <a:lnTo>
                    <a:pt x="42329" y="0"/>
                  </a:lnTo>
                  <a:lnTo>
                    <a:pt x="29718" y="0"/>
                  </a:lnTo>
                  <a:lnTo>
                    <a:pt x="23418" y="10909"/>
                  </a:lnTo>
                  <a:lnTo>
                    <a:pt x="29718" y="21844"/>
                  </a:lnTo>
                  <a:lnTo>
                    <a:pt x="42329" y="21844"/>
                  </a:lnTo>
                  <a:lnTo>
                    <a:pt x="48641" y="10909"/>
                  </a:lnTo>
                  <a:close/>
                </a:path>
              </a:pathLst>
            </a:custGeom>
            <a:solidFill>
              <a:srgbClr val="52A9D9"/>
            </a:solidFill>
          </p:spPr>
          <p:txBody>
            <a:bodyPr wrap="square" lIns="0" tIns="0" rIns="0" bIns="0" rtlCol="0"/>
            <a:lstStyle/>
            <a:p>
              <a:endParaRPr/>
            </a:p>
          </p:txBody>
        </p:sp>
        <p:sp>
          <p:nvSpPr>
            <p:cNvPr id="21" name="object 32">
              <a:extLst>
                <a:ext uri="{FF2B5EF4-FFF2-40B4-BE49-F238E27FC236}">
                  <a16:creationId xmlns:a16="http://schemas.microsoft.com/office/drawing/2014/main" id="{C7A616E8-25F6-F2BA-4359-83B832E65192}"/>
                </a:ext>
              </a:extLst>
            </p:cNvPr>
            <p:cNvSpPr/>
            <p:nvPr/>
          </p:nvSpPr>
          <p:spPr>
            <a:xfrm>
              <a:off x="4360100" y="334771"/>
              <a:ext cx="48895" cy="117475"/>
            </a:xfrm>
            <a:custGeom>
              <a:avLst/>
              <a:gdLst/>
              <a:ahLst/>
              <a:cxnLst/>
              <a:rect l="l" t="t" r="r" b="b"/>
              <a:pathLst>
                <a:path w="48895" h="117475">
                  <a:moveTo>
                    <a:pt x="25222" y="106006"/>
                  </a:moveTo>
                  <a:lnTo>
                    <a:pt x="18923" y="95097"/>
                  </a:lnTo>
                  <a:lnTo>
                    <a:pt x="6299" y="95097"/>
                  </a:lnTo>
                  <a:lnTo>
                    <a:pt x="0" y="106006"/>
                  </a:lnTo>
                  <a:lnTo>
                    <a:pt x="6299" y="116941"/>
                  </a:lnTo>
                  <a:lnTo>
                    <a:pt x="18923" y="116941"/>
                  </a:lnTo>
                  <a:lnTo>
                    <a:pt x="25222" y="106006"/>
                  </a:lnTo>
                  <a:close/>
                </a:path>
                <a:path w="48895" h="117475">
                  <a:moveTo>
                    <a:pt x="25222" y="78600"/>
                  </a:moveTo>
                  <a:lnTo>
                    <a:pt x="18910" y="67691"/>
                  </a:lnTo>
                  <a:lnTo>
                    <a:pt x="6299" y="67691"/>
                  </a:lnTo>
                  <a:lnTo>
                    <a:pt x="0" y="78600"/>
                  </a:lnTo>
                  <a:lnTo>
                    <a:pt x="6299" y="89535"/>
                  </a:lnTo>
                  <a:lnTo>
                    <a:pt x="18910" y="89535"/>
                  </a:lnTo>
                  <a:lnTo>
                    <a:pt x="25222" y="78600"/>
                  </a:lnTo>
                  <a:close/>
                </a:path>
                <a:path w="48895" h="117475">
                  <a:moveTo>
                    <a:pt x="48425" y="10922"/>
                  </a:moveTo>
                  <a:lnTo>
                    <a:pt x="42113" y="0"/>
                  </a:lnTo>
                  <a:lnTo>
                    <a:pt x="29502" y="0"/>
                  </a:lnTo>
                  <a:lnTo>
                    <a:pt x="23202" y="10922"/>
                  </a:lnTo>
                  <a:lnTo>
                    <a:pt x="29502" y="21844"/>
                  </a:lnTo>
                  <a:lnTo>
                    <a:pt x="42113" y="21844"/>
                  </a:lnTo>
                  <a:lnTo>
                    <a:pt x="48425" y="10922"/>
                  </a:lnTo>
                  <a:close/>
                </a:path>
                <a:path w="48895" h="117475">
                  <a:moveTo>
                    <a:pt x="48615" y="65278"/>
                  </a:moveTo>
                  <a:lnTo>
                    <a:pt x="42316" y="54356"/>
                  </a:lnTo>
                  <a:lnTo>
                    <a:pt x="29705" y="54356"/>
                  </a:lnTo>
                  <a:lnTo>
                    <a:pt x="23393" y="65278"/>
                  </a:lnTo>
                  <a:lnTo>
                    <a:pt x="29705" y="76200"/>
                  </a:lnTo>
                  <a:lnTo>
                    <a:pt x="42316" y="76200"/>
                  </a:lnTo>
                  <a:lnTo>
                    <a:pt x="48615" y="65278"/>
                  </a:lnTo>
                  <a:close/>
                </a:path>
              </a:pathLst>
            </a:custGeom>
            <a:solidFill>
              <a:srgbClr val="57C0EC"/>
            </a:solidFill>
          </p:spPr>
          <p:txBody>
            <a:bodyPr wrap="square" lIns="0" tIns="0" rIns="0" bIns="0" rtlCol="0"/>
            <a:lstStyle/>
            <a:p>
              <a:endParaRPr/>
            </a:p>
          </p:txBody>
        </p:sp>
        <p:sp>
          <p:nvSpPr>
            <p:cNvPr id="22" name="object 33">
              <a:extLst>
                <a:ext uri="{FF2B5EF4-FFF2-40B4-BE49-F238E27FC236}">
                  <a16:creationId xmlns:a16="http://schemas.microsoft.com/office/drawing/2014/main" id="{45106490-2D49-F441-2195-B30D8BBA55AE}"/>
                </a:ext>
              </a:extLst>
            </p:cNvPr>
            <p:cNvSpPr/>
            <p:nvPr/>
          </p:nvSpPr>
          <p:spPr>
            <a:xfrm>
              <a:off x="4383494" y="402462"/>
              <a:ext cx="48895" cy="76835"/>
            </a:xfrm>
            <a:custGeom>
              <a:avLst/>
              <a:gdLst/>
              <a:ahLst/>
              <a:cxnLst/>
              <a:rect l="l" t="t" r="r" b="b"/>
              <a:pathLst>
                <a:path w="48895" h="76834">
                  <a:moveTo>
                    <a:pt x="25222" y="51968"/>
                  </a:moveTo>
                  <a:lnTo>
                    <a:pt x="18923" y="41059"/>
                  </a:lnTo>
                  <a:lnTo>
                    <a:pt x="6311" y="41059"/>
                  </a:lnTo>
                  <a:lnTo>
                    <a:pt x="0" y="51968"/>
                  </a:lnTo>
                  <a:lnTo>
                    <a:pt x="6311" y="62903"/>
                  </a:lnTo>
                  <a:lnTo>
                    <a:pt x="18923" y="62903"/>
                  </a:lnTo>
                  <a:lnTo>
                    <a:pt x="25222" y="51968"/>
                  </a:lnTo>
                  <a:close/>
                </a:path>
                <a:path w="48895" h="76834">
                  <a:moveTo>
                    <a:pt x="25222" y="24523"/>
                  </a:moveTo>
                  <a:lnTo>
                    <a:pt x="18923" y="13614"/>
                  </a:lnTo>
                  <a:lnTo>
                    <a:pt x="6311" y="13614"/>
                  </a:lnTo>
                  <a:lnTo>
                    <a:pt x="0" y="24523"/>
                  </a:lnTo>
                  <a:lnTo>
                    <a:pt x="6311" y="35458"/>
                  </a:lnTo>
                  <a:lnTo>
                    <a:pt x="18923" y="35458"/>
                  </a:lnTo>
                  <a:lnTo>
                    <a:pt x="25222" y="24523"/>
                  </a:lnTo>
                  <a:close/>
                </a:path>
                <a:path w="48895" h="76834">
                  <a:moveTo>
                    <a:pt x="48628" y="65455"/>
                  </a:moveTo>
                  <a:lnTo>
                    <a:pt x="42316" y="54546"/>
                  </a:lnTo>
                  <a:lnTo>
                    <a:pt x="29705" y="54546"/>
                  </a:lnTo>
                  <a:lnTo>
                    <a:pt x="23393" y="65455"/>
                  </a:lnTo>
                  <a:lnTo>
                    <a:pt x="29705" y="76390"/>
                  </a:lnTo>
                  <a:lnTo>
                    <a:pt x="42316" y="76390"/>
                  </a:lnTo>
                  <a:lnTo>
                    <a:pt x="48628" y="65455"/>
                  </a:lnTo>
                  <a:close/>
                </a:path>
                <a:path w="48895" h="76834">
                  <a:moveTo>
                    <a:pt x="48628" y="38315"/>
                  </a:moveTo>
                  <a:lnTo>
                    <a:pt x="42316" y="27406"/>
                  </a:lnTo>
                  <a:lnTo>
                    <a:pt x="29705" y="27406"/>
                  </a:lnTo>
                  <a:lnTo>
                    <a:pt x="23393" y="38315"/>
                  </a:lnTo>
                  <a:lnTo>
                    <a:pt x="29705" y="49250"/>
                  </a:lnTo>
                  <a:lnTo>
                    <a:pt x="42316" y="49250"/>
                  </a:lnTo>
                  <a:lnTo>
                    <a:pt x="48628" y="38315"/>
                  </a:lnTo>
                  <a:close/>
                </a:path>
                <a:path w="48895" h="76834">
                  <a:moveTo>
                    <a:pt x="48628" y="10922"/>
                  </a:moveTo>
                  <a:lnTo>
                    <a:pt x="42316" y="0"/>
                  </a:lnTo>
                  <a:lnTo>
                    <a:pt x="29705" y="0"/>
                  </a:lnTo>
                  <a:lnTo>
                    <a:pt x="23393" y="10922"/>
                  </a:lnTo>
                  <a:lnTo>
                    <a:pt x="29705" y="21844"/>
                  </a:lnTo>
                  <a:lnTo>
                    <a:pt x="42316" y="21844"/>
                  </a:lnTo>
                  <a:lnTo>
                    <a:pt x="48628" y="10922"/>
                  </a:lnTo>
                  <a:close/>
                </a:path>
              </a:pathLst>
            </a:custGeom>
            <a:solidFill>
              <a:srgbClr val="55BDEB"/>
            </a:solidFill>
          </p:spPr>
          <p:txBody>
            <a:bodyPr wrap="square" lIns="0" tIns="0" rIns="0" bIns="0" rtlCol="0"/>
            <a:lstStyle/>
            <a:p>
              <a:endParaRPr/>
            </a:p>
          </p:txBody>
        </p:sp>
        <p:sp>
          <p:nvSpPr>
            <p:cNvPr id="23" name="object 34">
              <a:extLst>
                <a:ext uri="{FF2B5EF4-FFF2-40B4-BE49-F238E27FC236}">
                  <a16:creationId xmlns:a16="http://schemas.microsoft.com/office/drawing/2014/main" id="{CCD5DC44-057E-CC0A-55BB-438FC513C679}"/>
                </a:ext>
              </a:extLst>
            </p:cNvPr>
            <p:cNvSpPr/>
            <p:nvPr/>
          </p:nvSpPr>
          <p:spPr>
            <a:xfrm>
              <a:off x="4383504" y="307507"/>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24" name="object 35">
              <a:extLst>
                <a:ext uri="{FF2B5EF4-FFF2-40B4-BE49-F238E27FC236}">
                  <a16:creationId xmlns:a16="http://schemas.microsoft.com/office/drawing/2014/main" id="{0A9B32FC-DD7E-A685-F578-BC343B8AC295}"/>
                </a:ext>
              </a:extLst>
            </p:cNvPr>
            <p:cNvSpPr/>
            <p:nvPr/>
          </p:nvSpPr>
          <p:spPr>
            <a:xfrm>
              <a:off x="4406889" y="348237"/>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7C0EC"/>
            </a:solidFill>
          </p:spPr>
          <p:txBody>
            <a:bodyPr wrap="square" lIns="0" tIns="0" rIns="0" bIns="0" rtlCol="0"/>
            <a:lstStyle/>
            <a:p>
              <a:endParaRPr/>
            </a:p>
          </p:txBody>
        </p:sp>
        <p:sp>
          <p:nvSpPr>
            <p:cNvPr id="25" name="object 36">
              <a:extLst>
                <a:ext uri="{FF2B5EF4-FFF2-40B4-BE49-F238E27FC236}">
                  <a16:creationId xmlns:a16="http://schemas.microsoft.com/office/drawing/2014/main" id="{EEA59768-3147-83E5-3898-FFF750C97894}"/>
                </a:ext>
              </a:extLst>
            </p:cNvPr>
            <p:cNvSpPr/>
            <p:nvPr/>
          </p:nvSpPr>
          <p:spPr>
            <a:xfrm>
              <a:off x="4406889" y="320827"/>
              <a:ext cx="25400" cy="22225"/>
            </a:xfrm>
            <a:custGeom>
              <a:avLst/>
              <a:gdLst/>
              <a:ahLst/>
              <a:cxnLst/>
              <a:rect l="l" t="t" r="r" b="b"/>
              <a:pathLst>
                <a:path w="25400" h="22225">
                  <a:moveTo>
                    <a:pt x="18921" y="0"/>
                  </a:moveTo>
                  <a:lnTo>
                    <a:pt x="6312" y="0"/>
                  </a:lnTo>
                  <a:lnTo>
                    <a:pt x="0" y="10930"/>
                  </a:lnTo>
                  <a:lnTo>
                    <a:pt x="6312" y="21860"/>
                  </a:lnTo>
                  <a:lnTo>
                    <a:pt x="18921" y="21860"/>
                  </a:lnTo>
                  <a:lnTo>
                    <a:pt x="25233" y="10930"/>
                  </a:lnTo>
                  <a:lnTo>
                    <a:pt x="18921" y="0"/>
                  </a:lnTo>
                  <a:close/>
                </a:path>
              </a:pathLst>
            </a:custGeom>
            <a:solidFill>
              <a:srgbClr val="52A1D9"/>
            </a:solidFill>
          </p:spPr>
          <p:txBody>
            <a:bodyPr wrap="square" lIns="0" tIns="0" rIns="0" bIns="0" rtlCol="0"/>
            <a:lstStyle/>
            <a:p>
              <a:endParaRPr/>
            </a:p>
          </p:txBody>
        </p:sp>
        <p:sp>
          <p:nvSpPr>
            <p:cNvPr id="26" name="object 37">
              <a:extLst>
                <a:ext uri="{FF2B5EF4-FFF2-40B4-BE49-F238E27FC236}">
                  <a16:creationId xmlns:a16="http://schemas.microsoft.com/office/drawing/2014/main" id="{7CFB7F35-B68D-46F8-538D-B48FA94B1B77}"/>
                </a:ext>
              </a:extLst>
            </p:cNvPr>
            <p:cNvSpPr/>
            <p:nvPr/>
          </p:nvSpPr>
          <p:spPr>
            <a:xfrm>
              <a:off x="4360255" y="294362"/>
              <a:ext cx="25400" cy="22225"/>
            </a:xfrm>
            <a:custGeom>
              <a:avLst/>
              <a:gdLst/>
              <a:ahLst/>
              <a:cxnLst/>
              <a:rect l="l" t="t" r="r" b="b"/>
              <a:pathLst>
                <a:path w="25400" h="22225">
                  <a:moveTo>
                    <a:pt x="18921" y="0"/>
                  </a:moveTo>
                  <a:lnTo>
                    <a:pt x="6297" y="0"/>
                  </a:lnTo>
                  <a:lnTo>
                    <a:pt x="0" y="10915"/>
                  </a:lnTo>
                  <a:lnTo>
                    <a:pt x="6297"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27" name="object 38">
              <a:extLst>
                <a:ext uri="{FF2B5EF4-FFF2-40B4-BE49-F238E27FC236}">
                  <a16:creationId xmlns:a16="http://schemas.microsoft.com/office/drawing/2014/main" id="{726B5108-D19B-AB57-6B70-1DE06BBB2CBE}"/>
                </a:ext>
              </a:extLst>
            </p:cNvPr>
            <p:cNvSpPr/>
            <p:nvPr/>
          </p:nvSpPr>
          <p:spPr>
            <a:xfrm>
              <a:off x="4430426" y="307852"/>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28" name="object 39">
              <a:extLst>
                <a:ext uri="{FF2B5EF4-FFF2-40B4-BE49-F238E27FC236}">
                  <a16:creationId xmlns:a16="http://schemas.microsoft.com/office/drawing/2014/main" id="{DE52242C-E692-060A-904F-BE1E88EA55CC}"/>
                </a:ext>
              </a:extLst>
            </p:cNvPr>
            <p:cNvSpPr/>
            <p:nvPr/>
          </p:nvSpPr>
          <p:spPr>
            <a:xfrm>
              <a:off x="4407043" y="294056"/>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4779B8"/>
            </a:solidFill>
          </p:spPr>
          <p:txBody>
            <a:bodyPr wrap="square" lIns="0" tIns="0" rIns="0" bIns="0" rtlCol="0"/>
            <a:lstStyle/>
            <a:p>
              <a:endParaRPr/>
            </a:p>
          </p:txBody>
        </p:sp>
        <p:sp>
          <p:nvSpPr>
            <p:cNvPr id="29" name="object 40">
              <a:extLst>
                <a:ext uri="{FF2B5EF4-FFF2-40B4-BE49-F238E27FC236}">
                  <a16:creationId xmlns:a16="http://schemas.microsoft.com/office/drawing/2014/main" id="{3AA33447-CBCE-E7AC-59AF-1E8E5620AC97}"/>
                </a:ext>
              </a:extLst>
            </p:cNvPr>
            <p:cNvSpPr/>
            <p:nvPr/>
          </p:nvSpPr>
          <p:spPr>
            <a:xfrm>
              <a:off x="4430299" y="334580"/>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2A1D9"/>
            </a:solidFill>
          </p:spPr>
          <p:txBody>
            <a:bodyPr wrap="square" lIns="0" tIns="0" rIns="0" bIns="0" rtlCol="0"/>
            <a:lstStyle/>
            <a:p>
              <a:endParaRPr/>
            </a:p>
          </p:txBody>
        </p:sp>
        <p:sp>
          <p:nvSpPr>
            <p:cNvPr id="30" name="object 41">
              <a:extLst>
                <a:ext uri="{FF2B5EF4-FFF2-40B4-BE49-F238E27FC236}">
                  <a16:creationId xmlns:a16="http://schemas.microsoft.com/office/drawing/2014/main" id="{443B0C79-7F2E-FB81-8FC6-4ABAEAF87E0D}"/>
                </a:ext>
              </a:extLst>
            </p:cNvPr>
            <p:cNvSpPr/>
            <p:nvPr/>
          </p:nvSpPr>
          <p:spPr>
            <a:xfrm>
              <a:off x="4406887" y="361530"/>
              <a:ext cx="72390" cy="49530"/>
            </a:xfrm>
            <a:custGeom>
              <a:avLst/>
              <a:gdLst/>
              <a:ahLst/>
              <a:cxnLst/>
              <a:rect l="l" t="t" r="r" b="b"/>
              <a:pathLst>
                <a:path w="72389" h="49529">
                  <a:moveTo>
                    <a:pt x="25234" y="24701"/>
                  </a:moveTo>
                  <a:lnTo>
                    <a:pt x="18923" y="13792"/>
                  </a:lnTo>
                  <a:lnTo>
                    <a:pt x="6311" y="13792"/>
                  </a:lnTo>
                  <a:lnTo>
                    <a:pt x="0" y="24701"/>
                  </a:lnTo>
                  <a:lnTo>
                    <a:pt x="6311" y="35636"/>
                  </a:lnTo>
                  <a:lnTo>
                    <a:pt x="18923" y="35636"/>
                  </a:lnTo>
                  <a:lnTo>
                    <a:pt x="25234" y="24701"/>
                  </a:lnTo>
                  <a:close/>
                </a:path>
                <a:path w="72389" h="49529">
                  <a:moveTo>
                    <a:pt x="48641" y="38290"/>
                  </a:moveTo>
                  <a:lnTo>
                    <a:pt x="42329" y="27368"/>
                  </a:lnTo>
                  <a:lnTo>
                    <a:pt x="29718" y="27368"/>
                  </a:lnTo>
                  <a:lnTo>
                    <a:pt x="23406" y="38290"/>
                  </a:lnTo>
                  <a:lnTo>
                    <a:pt x="29718" y="49212"/>
                  </a:lnTo>
                  <a:lnTo>
                    <a:pt x="42329" y="49212"/>
                  </a:lnTo>
                  <a:lnTo>
                    <a:pt x="48641" y="38290"/>
                  </a:lnTo>
                  <a:close/>
                </a:path>
                <a:path w="72389" h="49529">
                  <a:moveTo>
                    <a:pt x="48641" y="10909"/>
                  </a:moveTo>
                  <a:lnTo>
                    <a:pt x="42329" y="0"/>
                  </a:lnTo>
                  <a:lnTo>
                    <a:pt x="29718" y="0"/>
                  </a:lnTo>
                  <a:lnTo>
                    <a:pt x="23406" y="10909"/>
                  </a:lnTo>
                  <a:lnTo>
                    <a:pt x="29718" y="21844"/>
                  </a:lnTo>
                  <a:lnTo>
                    <a:pt x="42329" y="21844"/>
                  </a:lnTo>
                  <a:lnTo>
                    <a:pt x="48641" y="10909"/>
                  </a:lnTo>
                  <a:close/>
                </a:path>
                <a:path w="72389" h="49529">
                  <a:moveTo>
                    <a:pt x="72021" y="24701"/>
                  </a:moveTo>
                  <a:lnTo>
                    <a:pt x="65709" y="13792"/>
                  </a:lnTo>
                  <a:lnTo>
                    <a:pt x="53111" y="13792"/>
                  </a:lnTo>
                  <a:lnTo>
                    <a:pt x="46812" y="24701"/>
                  </a:lnTo>
                  <a:lnTo>
                    <a:pt x="53111" y="35636"/>
                  </a:lnTo>
                  <a:lnTo>
                    <a:pt x="65709" y="35636"/>
                  </a:lnTo>
                  <a:lnTo>
                    <a:pt x="72021" y="24701"/>
                  </a:lnTo>
                  <a:close/>
                </a:path>
              </a:pathLst>
            </a:custGeom>
            <a:solidFill>
              <a:srgbClr val="57C0EC"/>
            </a:solidFill>
          </p:spPr>
          <p:txBody>
            <a:bodyPr wrap="square" lIns="0" tIns="0" rIns="0" bIns="0" rtlCol="0"/>
            <a:lstStyle/>
            <a:p>
              <a:endParaRPr/>
            </a:p>
          </p:txBody>
        </p:sp>
        <p:sp>
          <p:nvSpPr>
            <p:cNvPr id="31" name="object 42">
              <a:extLst>
                <a:ext uri="{FF2B5EF4-FFF2-40B4-BE49-F238E27FC236}">
                  <a16:creationId xmlns:a16="http://schemas.microsoft.com/office/drawing/2014/main" id="{E8E26EFD-69D8-9255-7EB3-24DE041ACB5B}"/>
                </a:ext>
              </a:extLst>
            </p:cNvPr>
            <p:cNvSpPr/>
            <p:nvPr/>
          </p:nvSpPr>
          <p:spPr>
            <a:xfrm>
              <a:off x="4407293" y="347903"/>
              <a:ext cx="71755" cy="158115"/>
            </a:xfrm>
            <a:custGeom>
              <a:avLst/>
              <a:gdLst/>
              <a:ahLst/>
              <a:cxnLst/>
              <a:rect l="l" t="t" r="r" b="b"/>
              <a:pathLst>
                <a:path w="71754" h="158115">
                  <a:moveTo>
                    <a:pt x="25209" y="147091"/>
                  </a:moveTo>
                  <a:lnTo>
                    <a:pt x="18897" y="136182"/>
                  </a:lnTo>
                  <a:lnTo>
                    <a:pt x="6286" y="136182"/>
                  </a:lnTo>
                  <a:lnTo>
                    <a:pt x="0" y="147091"/>
                  </a:lnTo>
                  <a:lnTo>
                    <a:pt x="6286" y="158026"/>
                  </a:lnTo>
                  <a:lnTo>
                    <a:pt x="18897" y="158026"/>
                  </a:lnTo>
                  <a:lnTo>
                    <a:pt x="25209" y="147091"/>
                  </a:lnTo>
                  <a:close/>
                </a:path>
                <a:path w="71754" h="158115">
                  <a:moveTo>
                    <a:pt x="48602" y="133756"/>
                  </a:moveTo>
                  <a:lnTo>
                    <a:pt x="42316" y="122847"/>
                  </a:lnTo>
                  <a:lnTo>
                    <a:pt x="29705" y="122847"/>
                  </a:lnTo>
                  <a:lnTo>
                    <a:pt x="23393" y="133756"/>
                  </a:lnTo>
                  <a:lnTo>
                    <a:pt x="29705" y="144691"/>
                  </a:lnTo>
                  <a:lnTo>
                    <a:pt x="42316" y="144691"/>
                  </a:lnTo>
                  <a:lnTo>
                    <a:pt x="48602" y="133756"/>
                  </a:lnTo>
                  <a:close/>
                </a:path>
                <a:path w="71754" h="158115">
                  <a:moveTo>
                    <a:pt x="71615" y="10934"/>
                  </a:moveTo>
                  <a:lnTo>
                    <a:pt x="65303" y="0"/>
                  </a:lnTo>
                  <a:lnTo>
                    <a:pt x="52705" y="0"/>
                  </a:lnTo>
                  <a:lnTo>
                    <a:pt x="46393" y="10934"/>
                  </a:lnTo>
                  <a:lnTo>
                    <a:pt x="52705" y="21869"/>
                  </a:lnTo>
                  <a:lnTo>
                    <a:pt x="65303" y="21869"/>
                  </a:lnTo>
                  <a:lnTo>
                    <a:pt x="71615" y="10934"/>
                  </a:lnTo>
                  <a:close/>
                </a:path>
              </a:pathLst>
            </a:custGeom>
            <a:solidFill>
              <a:srgbClr val="52A1D9"/>
            </a:solidFill>
          </p:spPr>
          <p:txBody>
            <a:bodyPr wrap="square" lIns="0" tIns="0" rIns="0" bIns="0" rtlCol="0"/>
            <a:lstStyle/>
            <a:p>
              <a:endParaRPr/>
            </a:p>
          </p:txBody>
        </p:sp>
        <p:sp>
          <p:nvSpPr>
            <p:cNvPr id="32" name="object 43">
              <a:extLst>
                <a:ext uri="{FF2B5EF4-FFF2-40B4-BE49-F238E27FC236}">
                  <a16:creationId xmlns:a16="http://schemas.microsoft.com/office/drawing/2014/main" id="{20BCC911-C08E-578D-2BB5-B25B843432C0}"/>
                </a:ext>
              </a:extLst>
            </p:cNvPr>
            <p:cNvSpPr/>
            <p:nvPr/>
          </p:nvSpPr>
          <p:spPr>
            <a:xfrm>
              <a:off x="4407294" y="511476"/>
              <a:ext cx="25400" cy="22225"/>
            </a:xfrm>
            <a:custGeom>
              <a:avLst/>
              <a:gdLst/>
              <a:ahLst/>
              <a:cxnLst/>
              <a:rect l="l" t="t" r="r" b="b"/>
              <a:pathLst>
                <a:path w="25400" h="22225">
                  <a:moveTo>
                    <a:pt x="18921" y="0"/>
                  </a:moveTo>
                  <a:lnTo>
                    <a:pt x="6297" y="0"/>
                  </a:lnTo>
                  <a:lnTo>
                    <a:pt x="0" y="10930"/>
                  </a:lnTo>
                  <a:lnTo>
                    <a:pt x="6297" y="21845"/>
                  </a:lnTo>
                  <a:lnTo>
                    <a:pt x="18921" y="21845"/>
                  </a:lnTo>
                  <a:lnTo>
                    <a:pt x="25218" y="10930"/>
                  </a:lnTo>
                  <a:lnTo>
                    <a:pt x="18921" y="0"/>
                  </a:lnTo>
                  <a:close/>
                </a:path>
              </a:pathLst>
            </a:custGeom>
            <a:solidFill>
              <a:srgbClr val="5692CD"/>
            </a:solidFill>
          </p:spPr>
          <p:txBody>
            <a:bodyPr wrap="square" lIns="0" tIns="0" rIns="0" bIns="0" rtlCol="0"/>
            <a:lstStyle/>
            <a:p>
              <a:endParaRPr/>
            </a:p>
          </p:txBody>
        </p:sp>
        <p:sp>
          <p:nvSpPr>
            <p:cNvPr id="33" name="object 44">
              <a:extLst>
                <a:ext uri="{FF2B5EF4-FFF2-40B4-BE49-F238E27FC236}">
                  <a16:creationId xmlns:a16="http://schemas.microsoft.com/office/drawing/2014/main" id="{27E023C9-24DE-2EFA-2111-9C5F4C339C61}"/>
                </a:ext>
              </a:extLst>
            </p:cNvPr>
            <p:cNvSpPr/>
            <p:nvPr/>
          </p:nvSpPr>
          <p:spPr>
            <a:xfrm>
              <a:off x="4454077" y="511476"/>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4B80C1"/>
            </a:solidFill>
          </p:spPr>
          <p:txBody>
            <a:bodyPr wrap="square" lIns="0" tIns="0" rIns="0" bIns="0" rtlCol="0"/>
            <a:lstStyle/>
            <a:p>
              <a:endParaRPr/>
            </a:p>
          </p:txBody>
        </p:sp>
        <p:sp>
          <p:nvSpPr>
            <p:cNvPr id="34" name="object 45">
              <a:extLst>
                <a:ext uri="{FF2B5EF4-FFF2-40B4-BE49-F238E27FC236}">
                  <a16:creationId xmlns:a16="http://schemas.microsoft.com/office/drawing/2014/main" id="{742E3D1F-2409-2D9B-3F35-6628AF505A50}"/>
                </a:ext>
              </a:extLst>
            </p:cNvPr>
            <p:cNvSpPr/>
            <p:nvPr/>
          </p:nvSpPr>
          <p:spPr>
            <a:xfrm>
              <a:off x="4430689" y="525064"/>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35" name="object 46">
              <a:extLst>
                <a:ext uri="{FF2B5EF4-FFF2-40B4-BE49-F238E27FC236}">
                  <a16:creationId xmlns:a16="http://schemas.microsoft.com/office/drawing/2014/main" id="{9598138F-35CF-EA9A-55FF-9E2CEA293E9A}"/>
                </a:ext>
              </a:extLst>
            </p:cNvPr>
            <p:cNvSpPr/>
            <p:nvPr/>
          </p:nvSpPr>
          <p:spPr>
            <a:xfrm>
              <a:off x="4430687" y="484085"/>
              <a:ext cx="48895" cy="35560"/>
            </a:xfrm>
            <a:custGeom>
              <a:avLst/>
              <a:gdLst/>
              <a:ahLst/>
              <a:cxnLst/>
              <a:rect l="l" t="t" r="r" b="b"/>
              <a:pathLst>
                <a:path w="48895" h="35559">
                  <a:moveTo>
                    <a:pt x="25209" y="24523"/>
                  </a:moveTo>
                  <a:lnTo>
                    <a:pt x="18923" y="13601"/>
                  </a:lnTo>
                  <a:lnTo>
                    <a:pt x="6311" y="13601"/>
                  </a:lnTo>
                  <a:lnTo>
                    <a:pt x="0" y="24523"/>
                  </a:lnTo>
                  <a:lnTo>
                    <a:pt x="6311" y="35445"/>
                  </a:lnTo>
                  <a:lnTo>
                    <a:pt x="18923" y="35445"/>
                  </a:lnTo>
                  <a:lnTo>
                    <a:pt x="25209" y="24523"/>
                  </a:lnTo>
                  <a:close/>
                </a:path>
                <a:path w="48895" h="35559">
                  <a:moveTo>
                    <a:pt x="48615" y="10909"/>
                  </a:moveTo>
                  <a:lnTo>
                    <a:pt x="42303" y="0"/>
                  </a:lnTo>
                  <a:lnTo>
                    <a:pt x="29692" y="0"/>
                  </a:lnTo>
                  <a:lnTo>
                    <a:pt x="23380" y="10909"/>
                  </a:lnTo>
                  <a:lnTo>
                    <a:pt x="29692" y="21844"/>
                  </a:lnTo>
                  <a:lnTo>
                    <a:pt x="42303" y="21844"/>
                  </a:lnTo>
                  <a:lnTo>
                    <a:pt x="48615" y="10909"/>
                  </a:lnTo>
                  <a:close/>
                </a:path>
              </a:pathLst>
            </a:custGeom>
            <a:solidFill>
              <a:srgbClr val="5692CD"/>
            </a:solidFill>
          </p:spPr>
          <p:txBody>
            <a:bodyPr wrap="square" lIns="0" tIns="0" rIns="0" bIns="0" rtlCol="0"/>
            <a:lstStyle/>
            <a:p>
              <a:endParaRPr/>
            </a:p>
          </p:txBody>
        </p:sp>
        <p:sp>
          <p:nvSpPr>
            <p:cNvPr id="36" name="object 47">
              <a:extLst>
                <a:ext uri="{FF2B5EF4-FFF2-40B4-BE49-F238E27FC236}">
                  <a16:creationId xmlns:a16="http://schemas.microsoft.com/office/drawing/2014/main" id="{2698DFD3-7470-4F7F-B87C-0E44ED2BAE6E}"/>
                </a:ext>
              </a:extLst>
            </p:cNvPr>
            <p:cNvSpPr/>
            <p:nvPr/>
          </p:nvSpPr>
          <p:spPr>
            <a:xfrm>
              <a:off x="4360802" y="457240"/>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7C0EC"/>
            </a:solidFill>
          </p:spPr>
          <p:txBody>
            <a:bodyPr wrap="square" lIns="0" tIns="0" rIns="0" bIns="0" rtlCol="0"/>
            <a:lstStyle/>
            <a:p>
              <a:endParaRPr/>
            </a:p>
          </p:txBody>
        </p:sp>
        <p:sp>
          <p:nvSpPr>
            <p:cNvPr id="37" name="object 48">
              <a:extLst>
                <a:ext uri="{FF2B5EF4-FFF2-40B4-BE49-F238E27FC236}">
                  <a16:creationId xmlns:a16="http://schemas.microsoft.com/office/drawing/2014/main" id="{9C6EDB8D-04E9-61CF-E9AE-B8F2C8DEF51B}"/>
                </a:ext>
              </a:extLst>
            </p:cNvPr>
            <p:cNvSpPr/>
            <p:nvPr/>
          </p:nvSpPr>
          <p:spPr>
            <a:xfrm>
              <a:off x="4337405" y="470567"/>
              <a:ext cx="25400" cy="22225"/>
            </a:xfrm>
            <a:custGeom>
              <a:avLst/>
              <a:gdLst/>
              <a:ahLst/>
              <a:cxnLst/>
              <a:rect l="l" t="t" r="r" b="b"/>
              <a:pathLst>
                <a:path w="25400" h="22225">
                  <a:moveTo>
                    <a:pt x="18906" y="0"/>
                  </a:moveTo>
                  <a:lnTo>
                    <a:pt x="6297" y="0"/>
                  </a:lnTo>
                  <a:lnTo>
                    <a:pt x="0" y="10930"/>
                  </a:lnTo>
                  <a:lnTo>
                    <a:pt x="6297" y="21845"/>
                  </a:lnTo>
                  <a:lnTo>
                    <a:pt x="18906" y="21845"/>
                  </a:lnTo>
                  <a:lnTo>
                    <a:pt x="25218" y="10930"/>
                  </a:lnTo>
                  <a:lnTo>
                    <a:pt x="18906" y="0"/>
                  </a:lnTo>
                  <a:close/>
                </a:path>
              </a:pathLst>
            </a:custGeom>
            <a:solidFill>
              <a:srgbClr val="5692CD"/>
            </a:solidFill>
          </p:spPr>
          <p:txBody>
            <a:bodyPr wrap="square" lIns="0" tIns="0" rIns="0" bIns="0" rtlCol="0"/>
            <a:lstStyle/>
            <a:p>
              <a:endParaRPr/>
            </a:p>
          </p:txBody>
        </p:sp>
        <p:sp>
          <p:nvSpPr>
            <p:cNvPr id="38" name="object 49">
              <a:extLst>
                <a:ext uri="{FF2B5EF4-FFF2-40B4-BE49-F238E27FC236}">
                  <a16:creationId xmlns:a16="http://schemas.microsoft.com/office/drawing/2014/main" id="{86C3730B-0FB5-AB64-580D-0E456FAEF839}"/>
                </a:ext>
              </a:extLst>
            </p:cNvPr>
            <p:cNvSpPr/>
            <p:nvPr/>
          </p:nvSpPr>
          <p:spPr>
            <a:xfrm>
              <a:off x="4337405" y="443513"/>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7C0EC"/>
            </a:solidFill>
          </p:spPr>
          <p:txBody>
            <a:bodyPr wrap="square" lIns="0" tIns="0" rIns="0" bIns="0" rtlCol="0"/>
            <a:lstStyle/>
            <a:p>
              <a:endParaRPr/>
            </a:p>
          </p:txBody>
        </p:sp>
        <p:sp>
          <p:nvSpPr>
            <p:cNvPr id="39" name="object 50">
              <a:extLst>
                <a:ext uri="{FF2B5EF4-FFF2-40B4-BE49-F238E27FC236}">
                  <a16:creationId xmlns:a16="http://schemas.microsoft.com/office/drawing/2014/main" id="{E1689D01-147E-BA41-A7DE-25BA06290F06}"/>
                </a:ext>
              </a:extLst>
            </p:cNvPr>
            <p:cNvSpPr/>
            <p:nvPr/>
          </p:nvSpPr>
          <p:spPr>
            <a:xfrm>
              <a:off x="4384189" y="497967"/>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40" name="object 51">
              <a:extLst>
                <a:ext uri="{FF2B5EF4-FFF2-40B4-BE49-F238E27FC236}">
                  <a16:creationId xmlns:a16="http://schemas.microsoft.com/office/drawing/2014/main" id="{D13961F8-8698-AF9F-7E63-8A7DF2F54A7B}"/>
                </a:ext>
              </a:extLst>
            </p:cNvPr>
            <p:cNvSpPr/>
            <p:nvPr/>
          </p:nvSpPr>
          <p:spPr>
            <a:xfrm>
              <a:off x="4360802" y="511554"/>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41" name="object 52">
              <a:extLst>
                <a:ext uri="{FF2B5EF4-FFF2-40B4-BE49-F238E27FC236}">
                  <a16:creationId xmlns:a16="http://schemas.microsoft.com/office/drawing/2014/main" id="{63179184-C1AD-1285-83FD-49B101271835}"/>
                </a:ext>
              </a:extLst>
            </p:cNvPr>
            <p:cNvSpPr/>
            <p:nvPr/>
          </p:nvSpPr>
          <p:spPr>
            <a:xfrm>
              <a:off x="4384179" y="402462"/>
              <a:ext cx="118745" cy="90170"/>
            </a:xfrm>
            <a:custGeom>
              <a:avLst/>
              <a:gdLst/>
              <a:ahLst/>
              <a:cxnLst/>
              <a:rect l="l" t="t" r="r" b="b"/>
              <a:pathLst>
                <a:path w="118745" h="90170">
                  <a:moveTo>
                    <a:pt x="25222" y="79032"/>
                  </a:moveTo>
                  <a:lnTo>
                    <a:pt x="18923" y="68122"/>
                  </a:lnTo>
                  <a:lnTo>
                    <a:pt x="6311" y="68122"/>
                  </a:lnTo>
                  <a:lnTo>
                    <a:pt x="0" y="79032"/>
                  </a:lnTo>
                  <a:lnTo>
                    <a:pt x="6311" y="89966"/>
                  </a:lnTo>
                  <a:lnTo>
                    <a:pt x="18923" y="89966"/>
                  </a:lnTo>
                  <a:lnTo>
                    <a:pt x="25222" y="79032"/>
                  </a:lnTo>
                  <a:close/>
                </a:path>
                <a:path w="118745" h="90170">
                  <a:moveTo>
                    <a:pt x="71716" y="51904"/>
                  </a:moveTo>
                  <a:lnTo>
                    <a:pt x="65430" y="40982"/>
                  </a:lnTo>
                  <a:lnTo>
                    <a:pt x="52819" y="40982"/>
                  </a:lnTo>
                  <a:lnTo>
                    <a:pt x="46507" y="51904"/>
                  </a:lnTo>
                  <a:lnTo>
                    <a:pt x="52819" y="62826"/>
                  </a:lnTo>
                  <a:lnTo>
                    <a:pt x="65430" y="62826"/>
                  </a:lnTo>
                  <a:lnTo>
                    <a:pt x="71716" y="51904"/>
                  </a:lnTo>
                  <a:close/>
                </a:path>
                <a:path w="118745" h="90170">
                  <a:moveTo>
                    <a:pt x="71716" y="24523"/>
                  </a:moveTo>
                  <a:lnTo>
                    <a:pt x="65430" y="13614"/>
                  </a:lnTo>
                  <a:lnTo>
                    <a:pt x="52819" y="13614"/>
                  </a:lnTo>
                  <a:lnTo>
                    <a:pt x="46507" y="24523"/>
                  </a:lnTo>
                  <a:lnTo>
                    <a:pt x="52819" y="35458"/>
                  </a:lnTo>
                  <a:lnTo>
                    <a:pt x="65430" y="35458"/>
                  </a:lnTo>
                  <a:lnTo>
                    <a:pt x="71716" y="24523"/>
                  </a:lnTo>
                  <a:close/>
                </a:path>
                <a:path w="118745" h="90170">
                  <a:moveTo>
                    <a:pt x="95123" y="38315"/>
                  </a:moveTo>
                  <a:lnTo>
                    <a:pt x="88811" y="27406"/>
                  </a:lnTo>
                  <a:lnTo>
                    <a:pt x="76200" y="27406"/>
                  </a:lnTo>
                  <a:lnTo>
                    <a:pt x="69888" y="38315"/>
                  </a:lnTo>
                  <a:lnTo>
                    <a:pt x="76200" y="49250"/>
                  </a:lnTo>
                  <a:lnTo>
                    <a:pt x="88811" y="49250"/>
                  </a:lnTo>
                  <a:lnTo>
                    <a:pt x="95123" y="38315"/>
                  </a:lnTo>
                  <a:close/>
                </a:path>
                <a:path w="118745" h="90170">
                  <a:moveTo>
                    <a:pt x="95123" y="10922"/>
                  </a:moveTo>
                  <a:lnTo>
                    <a:pt x="88811" y="0"/>
                  </a:lnTo>
                  <a:lnTo>
                    <a:pt x="76200" y="0"/>
                  </a:lnTo>
                  <a:lnTo>
                    <a:pt x="69888" y="10922"/>
                  </a:lnTo>
                  <a:lnTo>
                    <a:pt x="76200" y="21844"/>
                  </a:lnTo>
                  <a:lnTo>
                    <a:pt x="88811" y="21844"/>
                  </a:lnTo>
                  <a:lnTo>
                    <a:pt x="95123" y="10922"/>
                  </a:lnTo>
                  <a:close/>
                </a:path>
                <a:path w="118745" h="90170">
                  <a:moveTo>
                    <a:pt x="118529" y="24676"/>
                  </a:moveTo>
                  <a:lnTo>
                    <a:pt x="112229" y="13741"/>
                  </a:lnTo>
                  <a:lnTo>
                    <a:pt x="99618" y="13741"/>
                  </a:lnTo>
                  <a:lnTo>
                    <a:pt x="93306" y="24676"/>
                  </a:lnTo>
                  <a:lnTo>
                    <a:pt x="99618" y="35585"/>
                  </a:lnTo>
                  <a:lnTo>
                    <a:pt x="112229" y="35585"/>
                  </a:lnTo>
                  <a:lnTo>
                    <a:pt x="118529" y="24676"/>
                  </a:lnTo>
                  <a:close/>
                </a:path>
              </a:pathLst>
            </a:custGeom>
            <a:solidFill>
              <a:srgbClr val="55BDEB"/>
            </a:solidFill>
          </p:spPr>
          <p:txBody>
            <a:bodyPr wrap="square" lIns="0" tIns="0" rIns="0" bIns="0" rtlCol="0"/>
            <a:lstStyle/>
            <a:p>
              <a:endParaRPr dirty="0"/>
            </a:p>
          </p:txBody>
        </p:sp>
        <p:sp>
          <p:nvSpPr>
            <p:cNvPr id="42" name="object 53">
              <a:extLst>
                <a:ext uri="{FF2B5EF4-FFF2-40B4-BE49-F238E27FC236}">
                  <a16:creationId xmlns:a16="http://schemas.microsoft.com/office/drawing/2014/main" id="{C5B9B8A4-72A1-271B-7507-73850F2B8C4B}"/>
                </a:ext>
              </a:extLst>
            </p:cNvPr>
            <p:cNvSpPr/>
            <p:nvPr/>
          </p:nvSpPr>
          <p:spPr>
            <a:xfrm>
              <a:off x="4454083" y="456932"/>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52A1D9"/>
            </a:solidFill>
          </p:spPr>
          <p:txBody>
            <a:bodyPr wrap="square" lIns="0" tIns="0" rIns="0" bIns="0" rtlCol="0"/>
            <a:lstStyle/>
            <a:p>
              <a:endParaRPr/>
            </a:p>
          </p:txBody>
        </p:sp>
        <p:sp>
          <p:nvSpPr>
            <p:cNvPr id="43" name="object 54">
              <a:extLst>
                <a:ext uri="{FF2B5EF4-FFF2-40B4-BE49-F238E27FC236}">
                  <a16:creationId xmlns:a16="http://schemas.microsoft.com/office/drawing/2014/main" id="{FEC71590-221D-71D7-FF16-B8E7F4FDCEF9}"/>
                </a:ext>
              </a:extLst>
            </p:cNvPr>
            <p:cNvSpPr/>
            <p:nvPr/>
          </p:nvSpPr>
          <p:spPr>
            <a:xfrm>
              <a:off x="4477486" y="456932"/>
              <a:ext cx="48895" cy="35560"/>
            </a:xfrm>
            <a:custGeom>
              <a:avLst/>
              <a:gdLst/>
              <a:ahLst/>
              <a:cxnLst/>
              <a:rect l="l" t="t" r="r" b="b"/>
              <a:pathLst>
                <a:path w="48895" h="35559">
                  <a:moveTo>
                    <a:pt x="25222" y="24511"/>
                  </a:moveTo>
                  <a:lnTo>
                    <a:pt x="18923" y="13589"/>
                  </a:lnTo>
                  <a:lnTo>
                    <a:pt x="6311" y="13589"/>
                  </a:lnTo>
                  <a:lnTo>
                    <a:pt x="0" y="24511"/>
                  </a:lnTo>
                  <a:lnTo>
                    <a:pt x="6311" y="35433"/>
                  </a:lnTo>
                  <a:lnTo>
                    <a:pt x="18923" y="35433"/>
                  </a:lnTo>
                  <a:lnTo>
                    <a:pt x="25222" y="24511"/>
                  </a:lnTo>
                  <a:close/>
                </a:path>
                <a:path w="48895" h="35559">
                  <a:moveTo>
                    <a:pt x="48615" y="10934"/>
                  </a:moveTo>
                  <a:lnTo>
                    <a:pt x="42303" y="0"/>
                  </a:lnTo>
                  <a:lnTo>
                    <a:pt x="29692" y="0"/>
                  </a:lnTo>
                  <a:lnTo>
                    <a:pt x="23380" y="10934"/>
                  </a:lnTo>
                  <a:lnTo>
                    <a:pt x="29692" y="21856"/>
                  </a:lnTo>
                  <a:lnTo>
                    <a:pt x="42303" y="21856"/>
                  </a:lnTo>
                  <a:lnTo>
                    <a:pt x="48615" y="10934"/>
                  </a:lnTo>
                  <a:close/>
                </a:path>
              </a:pathLst>
            </a:custGeom>
            <a:solidFill>
              <a:srgbClr val="5692CD"/>
            </a:solidFill>
          </p:spPr>
          <p:txBody>
            <a:bodyPr wrap="square" lIns="0" tIns="0" rIns="0" bIns="0" rtlCol="0"/>
            <a:lstStyle/>
            <a:p>
              <a:endParaRPr/>
            </a:p>
          </p:txBody>
        </p:sp>
        <p:sp>
          <p:nvSpPr>
            <p:cNvPr id="44" name="object 55">
              <a:extLst>
                <a:ext uri="{FF2B5EF4-FFF2-40B4-BE49-F238E27FC236}">
                  <a16:creationId xmlns:a16="http://schemas.microsoft.com/office/drawing/2014/main" id="{5EDAAAAA-DD3F-5CDC-F191-93A73D94F46F}"/>
                </a:ext>
              </a:extLst>
            </p:cNvPr>
            <p:cNvSpPr/>
            <p:nvPr/>
          </p:nvSpPr>
          <p:spPr>
            <a:xfrm>
              <a:off x="4477486" y="429539"/>
              <a:ext cx="48895" cy="35560"/>
            </a:xfrm>
            <a:custGeom>
              <a:avLst/>
              <a:gdLst/>
              <a:ahLst/>
              <a:cxnLst/>
              <a:rect l="l" t="t" r="r" b="b"/>
              <a:pathLst>
                <a:path w="48895" h="35559">
                  <a:moveTo>
                    <a:pt x="25222" y="24511"/>
                  </a:moveTo>
                  <a:lnTo>
                    <a:pt x="18923" y="13601"/>
                  </a:lnTo>
                  <a:lnTo>
                    <a:pt x="6311" y="13601"/>
                  </a:lnTo>
                  <a:lnTo>
                    <a:pt x="0" y="24511"/>
                  </a:lnTo>
                  <a:lnTo>
                    <a:pt x="6311" y="35445"/>
                  </a:lnTo>
                  <a:lnTo>
                    <a:pt x="18923" y="35445"/>
                  </a:lnTo>
                  <a:lnTo>
                    <a:pt x="25222" y="24511"/>
                  </a:lnTo>
                  <a:close/>
                </a:path>
                <a:path w="48895" h="35559">
                  <a:moveTo>
                    <a:pt x="48615" y="10909"/>
                  </a:moveTo>
                  <a:lnTo>
                    <a:pt x="42303" y="0"/>
                  </a:lnTo>
                  <a:lnTo>
                    <a:pt x="29692" y="0"/>
                  </a:lnTo>
                  <a:lnTo>
                    <a:pt x="23380" y="10909"/>
                  </a:lnTo>
                  <a:lnTo>
                    <a:pt x="29692" y="21844"/>
                  </a:lnTo>
                  <a:lnTo>
                    <a:pt x="42303" y="21844"/>
                  </a:lnTo>
                  <a:lnTo>
                    <a:pt x="48615" y="10909"/>
                  </a:lnTo>
                  <a:close/>
                </a:path>
              </a:pathLst>
            </a:custGeom>
            <a:solidFill>
              <a:srgbClr val="52A1D9"/>
            </a:solidFill>
          </p:spPr>
          <p:txBody>
            <a:bodyPr wrap="square" lIns="0" tIns="0" rIns="0" bIns="0" rtlCol="0"/>
            <a:lstStyle/>
            <a:p>
              <a:endParaRPr/>
            </a:p>
          </p:txBody>
        </p:sp>
        <p:sp>
          <p:nvSpPr>
            <p:cNvPr id="45" name="object 56">
              <a:extLst>
                <a:ext uri="{FF2B5EF4-FFF2-40B4-BE49-F238E27FC236}">
                  <a16:creationId xmlns:a16="http://schemas.microsoft.com/office/drawing/2014/main" id="{244C35E3-47EE-77F9-D7A1-B68E76A8EA1A}"/>
                </a:ext>
              </a:extLst>
            </p:cNvPr>
            <p:cNvSpPr/>
            <p:nvPr/>
          </p:nvSpPr>
          <p:spPr>
            <a:xfrm>
              <a:off x="4501095" y="469607"/>
              <a:ext cx="48260" cy="36195"/>
            </a:xfrm>
            <a:custGeom>
              <a:avLst/>
              <a:gdLst/>
              <a:ahLst/>
              <a:cxnLst/>
              <a:rect l="l" t="t" r="r" b="b"/>
              <a:pathLst>
                <a:path w="48260" h="36195">
                  <a:moveTo>
                    <a:pt x="25196" y="25209"/>
                  </a:moveTo>
                  <a:lnTo>
                    <a:pt x="18897" y="14287"/>
                  </a:lnTo>
                  <a:lnTo>
                    <a:pt x="6299" y="14287"/>
                  </a:lnTo>
                  <a:lnTo>
                    <a:pt x="0" y="25209"/>
                  </a:lnTo>
                  <a:lnTo>
                    <a:pt x="6299" y="36131"/>
                  </a:lnTo>
                  <a:lnTo>
                    <a:pt x="18897" y="36131"/>
                  </a:lnTo>
                  <a:lnTo>
                    <a:pt x="25196" y="25209"/>
                  </a:lnTo>
                  <a:close/>
                </a:path>
                <a:path w="48260" h="36195">
                  <a:moveTo>
                    <a:pt x="48069" y="10934"/>
                  </a:moveTo>
                  <a:lnTo>
                    <a:pt x="41770" y="0"/>
                  </a:lnTo>
                  <a:lnTo>
                    <a:pt x="29159" y="0"/>
                  </a:lnTo>
                  <a:lnTo>
                    <a:pt x="22860" y="10934"/>
                  </a:lnTo>
                  <a:lnTo>
                    <a:pt x="29159" y="21844"/>
                  </a:lnTo>
                  <a:lnTo>
                    <a:pt x="41770" y="21844"/>
                  </a:lnTo>
                  <a:lnTo>
                    <a:pt x="48069" y="10934"/>
                  </a:lnTo>
                  <a:close/>
                </a:path>
              </a:pathLst>
            </a:custGeom>
            <a:solidFill>
              <a:srgbClr val="4F85C5"/>
            </a:solidFill>
          </p:spPr>
          <p:txBody>
            <a:bodyPr wrap="square" lIns="0" tIns="0" rIns="0" bIns="0" rtlCol="0"/>
            <a:lstStyle/>
            <a:p>
              <a:endParaRPr/>
            </a:p>
          </p:txBody>
        </p:sp>
        <p:sp>
          <p:nvSpPr>
            <p:cNvPr id="46" name="object 57">
              <a:extLst>
                <a:ext uri="{FF2B5EF4-FFF2-40B4-BE49-F238E27FC236}">
                  <a16:creationId xmlns:a16="http://schemas.microsoft.com/office/drawing/2014/main" id="{36E716E7-657D-C6D3-BF61-3AB498245874}"/>
                </a:ext>
              </a:extLst>
            </p:cNvPr>
            <p:cNvSpPr/>
            <p:nvPr/>
          </p:nvSpPr>
          <p:spPr>
            <a:xfrm>
              <a:off x="4477692" y="497226"/>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4981C2"/>
            </a:solidFill>
          </p:spPr>
          <p:txBody>
            <a:bodyPr wrap="square" lIns="0" tIns="0" rIns="0" bIns="0" rtlCol="0"/>
            <a:lstStyle/>
            <a:p>
              <a:endParaRPr/>
            </a:p>
          </p:txBody>
        </p:sp>
        <p:sp>
          <p:nvSpPr>
            <p:cNvPr id="47" name="object 58">
              <a:extLst>
                <a:ext uri="{FF2B5EF4-FFF2-40B4-BE49-F238E27FC236}">
                  <a16:creationId xmlns:a16="http://schemas.microsoft.com/office/drawing/2014/main" id="{B66527B6-6999-FFF8-2BF6-F5A986B3A9D4}"/>
                </a:ext>
              </a:extLst>
            </p:cNvPr>
            <p:cNvSpPr/>
            <p:nvPr/>
          </p:nvSpPr>
          <p:spPr>
            <a:xfrm>
              <a:off x="4407573" y="443318"/>
              <a:ext cx="142240" cy="143510"/>
            </a:xfrm>
            <a:custGeom>
              <a:avLst/>
              <a:gdLst/>
              <a:ahLst/>
              <a:cxnLst/>
              <a:rect l="l" t="t" r="r" b="b"/>
              <a:pathLst>
                <a:path w="142239" h="143509">
                  <a:moveTo>
                    <a:pt x="25222" y="132549"/>
                  </a:moveTo>
                  <a:lnTo>
                    <a:pt x="18910" y="121640"/>
                  </a:lnTo>
                  <a:lnTo>
                    <a:pt x="6299" y="121640"/>
                  </a:lnTo>
                  <a:lnTo>
                    <a:pt x="0" y="132549"/>
                  </a:lnTo>
                  <a:lnTo>
                    <a:pt x="6299" y="143484"/>
                  </a:lnTo>
                  <a:lnTo>
                    <a:pt x="18910" y="143484"/>
                  </a:lnTo>
                  <a:lnTo>
                    <a:pt x="25222" y="132549"/>
                  </a:lnTo>
                  <a:close/>
                </a:path>
                <a:path w="142239" h="143509">
                  <a:moveTo>
                    <a:pt x="25222" y="105156"/>
                  </a:moveTo>
                  <a:lnTo>
                    <a:pt x="18910" y="94246"/>
                  </a:lnTo>
                  <a:lnTo>
                    <a:pt x="6299" y="94246"/>
                  </a:lnTo>
                  <a:lnTo>
                    <a:pt x="0" y="105156"/>
                  </a:lnTo>
                  <a:lnTo>
                    <a:pt x="6299" y="116090"/>
                  </a:lnTo>
                  <a:lnTo>
                    <a:pt x="18910" y="116090"/>
                  </a:lnTo>
                  <a:lnTo>
                    <a:pt x="25222" y="105156"/>
                  </a:lnTo>
                  <a:close/>
                </a:path>
                <a:path w="142239" h="143509">
                  <a:moveTo>
                    <a:pt x="48628" y="118770"/>
                  </a:moveTo>
                  <a:lnTo>
                    <a:pt x="42329" y="107848"/>
                  </a:lnTo>
                  <a:lnTo>
                    <a:pt x="29705" y="107848"/>
                  </a:lnTo>
                  <a:lnTo>
                    <a:pt x="23406" y="118770"/>
                  </a:lnTo>
                  <a:lnTo>
                    <a:pt x="29705" y="129692"/>
                  </a:lnTo>
                  <a:lnTo>
                    <a:pt x="42329" y="129692"/>
                  </a:lnTo>
                  <a:lnTo>
                    <a:pt x="48628" y="118770"/>
                  </a:lnTo>
                  <a:close/>
                </a:path>
                <a:path w="142239" h="143509">
                  <a:moveTo>
                    <a:pt x="72199" y="105943"/>
                  </a:moveTo>
                  <a:lnTo>
                    <a:pt x="65913" y="95034"/>
                  </a:lnTo>
                  <a:lnTo>
                    <a:pt x="53289" y="95034"/>
                  </a:lnTo>
                  <a:lnTo>
                    <a:pt x="46990" y="105943"/>
                  </a:lnTo>
                  <a:lnTo>
                    <a:pt x="53289" y="116878"/>
                  </a:lnTo>
                  <a:lnTo>
                    <a:pt x="65913" y="116878"/>
                  </a:lnTo>
                  <a:lnTo>
                    <a:pt x="72199" y="105943"/>
                  </a:lnTo>
                  <a:close/>
                </a:path>
                <a:path w="142239" h="143509">
                  <a:moveTo>
                    <a:pt x="142113" y="10922"/>
                  </a:moveTo>
                  <a:lnTo>
                    <a:pt x="135813" y="0"/>
                  </a:lnTo>
                  <a:lnTo>
                    <a:pt x="123202" y="0"/>
                  </a:lnTo>
                  <a:lnTo>
                    <a:pt x="116890" y="10922"/>
                  </a:lnTo>
                  <a:lnTo>
                    <a:pt x="123202" y="21844"/>
                  </a:lnTo>
                  <a:lnTo>
                    <a:pt x="135813" y="21844"/>
                  </a:lnTo>
                  <a:lnTo>
                    <a:pt x="142113" y="10922"/>
                  </a:lnTo>
                  <a:close/>
                </a:path>
              </a:pathLst>
            </a:custGeom>
            <a:solidFill>
              <a:srgbClr val="4779B8"/>
            </a:solidFill>
          </p:spPr>
          <p:txBody>
            <a:bodyPr wrap="square" lIns="0" tIns="0" rIns="0" bIns="0" rtlCol="0"/>
            <a:lstStyle/>
            <a:p>
              <a:endParaRPr/>
            </a:p>
          </p:txBody>
        </p:sp>
        <p:sp>
          <p:nvSpPr>
            <p:cNvPr id="48" name="object 59">
              <a:extLst>
                <a:ext uri="{FF2B5EF4-FFF2-40B4-BE49-F238E27FC236}">
                  <a16:creationId xmlns:a16="http://schemas.microsoft.com/office/drawing/2014/main" id="{F4D86929-37C7-F270-4726-09F7962CC9A2}"/>
                </a:ext>
              </a:extLst>
            </p:cNvPr>
            <p:cNvSpPr/>
            <p:nvPr/>
          </p:nvSpPr>
          <p:spPr>
            <a:xfrm>
              <a:off x="4453747" y="320784"/>
              <a:ext cx="25400" cy="22225"/>
            </a:xfrm>
            <a:custGeom>
              <a:avLst/>
              <a:gdLst/>
              <a:ahLst/>
              <a:cxnLst/>
              <a:rect l="l" t="t" r="r" b="b"/>
              <a:pathLst>
                <a:path w="25400" h="22225">
                  <a:moveTo>
                    <a:pt x="18921" y="0"/>
                  </a:moveTo>
                  <a:lnTo>
                    <a:pt x="6297" y="0"/>
                  </a:lnTo>
                  <a:lnTo>
                    <a:pt x="0" y="10915"/>
                  </a:lnTo>
                  <a:lnTo>
                    <a:pt x="6297"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49" name="object 60">
              <a:extLst>
                <a:ext uri="{FF2B5EF4-FFF2-40B4-BE49-F238E27FC236}">
                  <a16:creationId xmlns:a16="http://schemas.microsoft.com/office/drawing/2014/main" id="{DF407462-7159-E883-2472-8DE990B4B399}"/>
                </a:ext>
              </a:extLst>
            </p:cNvPr>
            <p:cNvSpPr/>
            <p:nvPr/>
          </p:nvSpPr>
          <p:spPr>
            <a:xfrm>
              <a:off x="4477550" y="361674"/>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2A1D9"/>
            </a:solidFill>
          </p:spPr>
          <p:txBody>
            <a:bodyPr wrap="square" lIns="0" tIns="0" rIns="0" bIns="0" rtlCol="0"/>
            <a:lstStyle/>
            <a:p>
              <a:endParaRPr/>
            </a:p>
          </p:txBody>
        </p:sp>
        <p:sp>
          <p:nvSpPr>
            <p:cNvPr id="50" name="object 61">
              <a:extLst>
                <a:ext uri="{FF2B5EF4-FFF2-40B4-BE49-F238E27FC236}">
                  <a16:creationId xmlns:a16="http://schemas.microsoft.com/office/drawing/2014/main" id="{0CE69085-F83B-C431-5244-509484848045}"/>
                </a:ext>
              </a:extLst>
            </p:cNvPr>
            <p:cNvSpPr/>
            <p:nvPr/>
          </p:nvSpPr>
          <p:spPr>
            <a:xfrm>
              <a:off x="4477550" y="388614"/>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5BDEB"/>
            </a:solidFill>
          </p:spPr>
          <p:txBody>
            <a:bodyPr wrap="square" lIns="0" tIns="0" rIns="0" bIns="0" rtlCol="0"/>
            <a:lstStyle/>
            <a:p>
              <a:endParaRPr/>
            </a:p>
          </p:txBody>
        </p:sp>
        <p:sp>
          <p:nvSpPr>
            <p:cNvPr id="51" name="object 62">
              <a:extLst>
                <a:ext uri="{FF2B5EF4-FFF2-40B4-BE49-F238E27FC236}">
                  <a16:creationId xmlns:a16="http://schemas.microsoft.com/office/drawing/2014/main" id="{5F0D7302-0094-FD99-8034-56C7FEF82C34}"/>
                </a:ext>
              </a:extLst>
            </p:cNvPr>
            <p:cNvSpPr/>
            <p:nvPr/>
          </p:nvSpPr>
          <p:spPr>
            <a:xfrm>
              <a:off x="4500925" y="375010"/>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2A1D9"/>
            </a:solidFill>
          </p:spPr>
          <p:txBody>
            <a:bodyPr wrap="square" lIns="0" tIns="0" rIns="0" bIns="0" rtlCol="0"/>
            <a:lstStyle/>
            <a:p>
              <a:endParaRPr/>
            </a:p>
          </p:txBody>
        </p:sp>
        <p:sp>
          <p:nvSpPr>
            <p:cNvPr id="52" name="object 63">
              <a:extLst>
                <a:ext uri="{FF2B5EF4-FFF2-40B4-BE49-F238E27FC236}">
                  <a16:creationId xmlns:a16="http://schemas.microsoft.com/office/drawing/2014/main" id="{41582BDF-4F0A-4ED5-83CB-6E6D9024E8AD}"/>
                </a:ext>
              </a:extLst>
            </p:cNvPr>
            <p:cNvSpPr/>
            <p:nvPr/>
          </p:nvSpPr>
          <p:spPr>
            <a:xfrm>
              <a:off x="4500930" y="320788"/>
              <a:ext cx="71755" cy="130810"/>
            </a:xfrm>
            <a:custGeom>
              <a:avLst/>
              <a:gdLst/>
              <a:ahLst/>
              <a:cxnLst/>
              <a:rect l="l" t="t" r="r" b="b"/>
              <a:pathLst>
                <a:path w="71754" h="130809">
                  <a:moveTo>
                    <a:pt x="25209" y="10922"/>
                  </a:moveTo>
                  <a:lnTo>
                    <a:pt x="18910" y="0"/>
                  </a:lnTo>
                  <a:lnTo>
                    <a:pt x="6299" y="0"/>
                  </a:lnTo>
                  <a:lnTo>
                    <a:pt x="0" y="10922"/>
                  </a:lnTo>
                  <a:lnTo>
                    <a:pt x="6299" y="21844"/>
                  </a:lnTo>
                  <a:lnTo>
                    <a:pt x="18910" y="21844"/>
                  </a:lnTo>
                  <a:lnTo>
                    <a:pt x="25209" y="10922"/>
                  </a:lnTo>
                  <a:close/>
                </a:path>
                <a:path w="71754" h="130809">
                  <a:moveTo>
                    <a:pt x="71551" y="119405"/>
                  </a:moveTo>
                  <a:lnTo>
                    <a:pt x="65239" y="108483"/>
                  </a:lnTo>
                  <a:lnTo>
                    <a:pt x="52628" y="108483"/>
                  </a:lnTo>
                  <a:lnTo>
                    <a:pt x="46329" y="119405"/>
                  </a:lnTo>
                  <a:lnTo>
                    <a:pt x="52628" y="130327"/>
                  </a:lnTo>
                  <a:lnTo>
                    <a:pt x="65239" y="130327"/>
                  </a:lnTo>
                  <a:lnTo>
                    <a:pt x="71551" y="119405"/>
                  </a:lnTo>
                  <a:close/>
                </a:path>
                <a:path w="71754" h="130809">
                  <a:moveTo>
                    <a:pt x="71551" y="92544"/>
                  </a:moveTo>
                  <a:lnTo>
                    <a:pt x="65239" y="81622"/>
                  </a:lnTo>
                  <a:lnTo>
                    <a:pt x="52628" y="81622"/>
                  </a:lnTo>
                  <a:lnTo>
                    <a:pt x="46329" y="92544"/>
                  </a:lnTo>
                  <a:lnTo>
                    <a:pt x="52628" y="103466"/>
                  </a:lnTo>
                  <a:lnTo>
                    <a:pt x="65239" y="103466"/>
                  </a:lnTo>
                  <a:lnTo>
                    <a:pt x="71551" y="92544"/>
                  </a:lnTo>
                  <a:close/>
                </a:path>
                <a:path w="71754" h="130809">
                  <a:moveTo>
                    <a:pt x="71551" y="65138"/>
                  </a:moveTo>
                  <a:lnTo>
                    <a:pt x="65239" y="54216"/>
                  </a:lnTo>
                  <a:lnTo>
                    <a:pt x="52628" y="54216"/>
                  </a:lnTo>
                  <a:lnTo>
                    <a:pt x="46316" y="65138"/>
                  </a:lnTo>
                  <a:lnTo>
                    <a:pt x="52628" y="76060"/>
                  </a:lnTo>
                  <a:lnTo>
                    <a:pt x="65239" y="76060"/>
                  </a:lnTo>
                  <a:lnTo>
                    <a:pt x="71551" y="65138"/>
                  </a:lnTo>
                  <a:close/>
                </a:path>
              </a:pathLst>
            </a:custGeom>
            <a:solidFill>
              <a:srgbClr val="4779B8"/>
            </a:solidFill>
          </p:spPr>
          <p:txBody>
            <a:bodyPr wrap="square" lIns="0" tIns="0" rIns="0" bIns="0" rtlCol="0"/>
            <a:lstStyle/>
            <a:p>
              <a:endParaRPr/>
            </a:p>
          </p:txBody>
        </p:sp>
        <p:sp>
          <p:nvSpPr>
            <p:cNvPr id="53" name="object 64">
              <a:extLst>
                <a:ext uri="{FF2B5EF4-FFF2-40B4-BE49-F238E27FC236}">
                  <a16:creationId xmlns:a16="http://schemas.microsoft.com/office/drawing/2014/main" id="{6D5A990E-C9D7-EE28-119A-752E9325C6F8}"/>
                </a:ext>
              </a:extLst>
            </p:cNvPr>
            <p:cNvSpPr/>
            <p:nvPr/>
          </p:nvSpPr>
          <p:spPr>
            <a:xfrm>
              <a:off x="4477550" y="334371"/>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692CD"/>
            </a:solidFill>
          </p:spPr>
          <p:txBody>
            <a:bodyPr wrap="square" lIns="0" tIns="0" rIns="0" bIns="0" rtlCol="0"/>
            <a:lstStyle/>
            <a:p>
              <a:endParaRPr/>
            </a:p>
          </p:txBody>
        </p:sp>
        <p:sp>
          <p:nvSpPr>
            <p:cNvPr id="54" name="object 65">
              <a:extLst>
                <a:ext uri="{FF2B5EF4-FFF2-40B4-BE49-F238E27FC236}">
                  <a16:creationId xmlns:a16="http://schemas.microsoft.com/office/drawing/2014/main" id="{8029C7B2-0942-67E8-D0EE-BDDFC0BCD52B}"/>
                </a:ext>
              </a:extLst>
            </p:cNvPr>
            <p:cNvSpPr/>
            <p:nvPr/>
          </p:nvSpPr>
          <p:spPr>
            <a:xfrm>
              <a:off x="4477550" y="306995"/>
              <a:ext cx="25400" cy="22225"/>
            </a:xfrm>
            <a:custGeom>
              <a:avLst/>
              <a:gdLst/>
              <a:ahLst/>
              <a:cxnLst/>
              <a:rect l="l" t="t" r="r" b="b"/>
              <a:pathLst>
                <a:path w="25400" h="22225">
                  <a:moveTo>
                    <a:pt x="18906" y="0"/>
                  </a:moveTo>
                  <a:lnTo>
                    <a:pt x="6297" y="0"/>
                  </a:lnTo>
                  <a:lnTo>
                    <a:pt x="0" y="10930"/>
                  </a:lnTo>
                  <a:lnTo>
                    <a:pt x="6297" y="21845"/>
                  </a:lnTo>
                  <a:lnTo>
                    <a:pt x="18906" y="21845"/>
                  </a:lnTo>
                  <a:lnTo>
                    <a:pt x="25218" y="10930"/>
                  </a:lnTo>
                  <a:lnTo>
                    <a:pt x="18906" y="0"/>
                  </a:lnTo>
                  <a:close/>
                </a:path>
              </a:pathLst>
            </a:custGeom>
            <a:solidFill>
              <a:srgbClr val="4779B8"/>
            </a:solidFill>
          </p:spPr>
          <p:txBody>
            <a:bodyPr wrap="square" lIns="0" tIns="0" rIns="0" bIns="0" rtlCol="0"/>
            <a:lstStyle/>
            <a:p>
              <a:endParaRPr/>
            </a:p>
          </p:txBody>
        </p:sp>
        <p:sp>
          <p:nvSpPr>
            <p:cNvPr id="55" name="object 66">
              <a:extLst>
                <a:ext uri="{FF2B5EF4-FFF2-40B4-BE49-F238E27FC236}">
                  <a16:creationId xmlns:a16="http://schemas.microsoft.com/office/drawing/2014/main" id="{78709C90-D340-F17C-AD29-CA5B5A821571}"/>
                </a:ext>
              </a:extLst>
            </p:cNvPr>
            <p:cNvSpPr/>
            <p:nvPr/>
          </p:nvSpPr>
          <p:spPr>
            <a:xfrm>
              <a:off x="4500930" y="347865"/>
              <a:ext cx="48895" cy="35560"/>
            </a:xfrm>
            <a:custGeom>
              <a:avLst/>
              <a:gdLst/>
              <a:ahLst/>
              <a:cxnLst/>
              <a:rect l="l" t="t" r="r" b="b"/>
              <a:pathLst>
                <a:path w="48895" h="35560">
                  <a:moveTo>
                    <a:pt x="25209" y="10934"/>
                  </a:moveTo>
                  <a:lnTo>
                    <a:pt x="18910" y="0"/>
                  </a:lnTo>
                  <a:lnTo>
                    <a:pt x="6311" y="0"/>
                  </a:lnTo>
                  <a:lnTo>
                    <a:pt x="0" y="10934"/>
                  </a:lnTo>
                  <a:lnTo>
                    <a:pt x="6311" y="21844"/>
                  </a:lnTo>
                  <a:lnTo>
                    <a:pt x="18910" y="21844"/>
                  </a:lnTo>
                  <a:lnTo>
                    <a:pt x="25209" y="10934"/>
                  </a:lnTo>
                  <a:close/>
                </a:path>
                <a:path w="48895" h="35560">
                  <a:moveTo>
                    <a:pt x="48628" y="24498"/>
                  </a:moveTo>
                  <a:lnTo>
                    <a:pt x="42329" y="13589"/>
                  </a:lnTo>
                  <a:lnTo>
                    <a:pt x="29705" y="13589"/>
                  </a:lnTo>
                  <a:lnTo>
                    <a:pt x="23406" y="24498"/>
                  </a:lnTo>
                  <a:lnTo>
                    <a:pt x="29705" y="35433"/>
                  </a:lnTo>
                  <a:lnTo>
                    <a:pt x="42329" y="35433"/>
                  </a:lnTo>
                  <a:lnTo>
                    <a:pt x="48628" y="24498"/>
                  </a:lnTo>
                  <a:close/>
                </a:path>
              </a:pathLst>
            </a:custGeom>
            <a:solidFill>
              <a:srgbClr val="5692CD"/>
            </a:solidFill>
          </p:spPr>
          <p:txBody>
            <a:bodyPr wrap="square" lIns="0" tIns="0" rIns="0" bIns="0" rtlCol="0"/>
            <a:lstStyle/>
            <a:p>
              <a:endParaRPr/>
            </a:p>
          </p:txBody>
        </p:sp>
        <p:sp>
          <p:nvSpPr>
            <p:cNvPr id="56" name="object 67">
              <a:extLst>
                <a:ext uri="{FF2B5EF4-FFF2-40B4-BE49-F238E27FC236}">
                  <a16:creationId xmlns:a16="http://schemas.microsoft.com/office/drawing/2014/main" id="{0D0FA588-F01E-D6EB-4AED-10525371A129}"/>
                </a:ext>
              </a:extLst>
            </p:cNvPr>
            <p:cNvSpPr/>
            <p:nvPr/>
          </p:nvSpPr>
          <p:spPr>
            <a:xfrm>
              <a:off x="4524347" y="334728"/>
              <a:ext cx="25400" cy="22225"/>
            </a:xfrm>
            <a:custGeom>
              <a:avLst/>
              <a:gdLst/>
              <a:ahLst/>
              <a:cxnLst/>
              <a:rect l="l" t="t" r="r" b="b"/>
              <a:pathLst>
                <a:path w="25400" h="22225">
                  <a:moveTo>
                    <a:pt x="18921" y="0"/>
                  </a:moveTo>
                  <a:lnTo>
                    <a:pt x="6297" y="0"/>
                  </a:lnTo>
                  <a:lnTo>
                    <a:pt x="0" y="10930"/>
                  </a:lnTo>
                  <a:lnTo>
                    <a:pt x="6297" y="21845"/>
                  </a:lnTo>
                  <a:lnTo>
                    <a:pt x="18921" y="21845"/>
                  </a:lnTo>
                  <a:lnTo>
                    <a:pt x="25218" y="10930"/>
                  </a:lnTo>
                  <a:lnTo>
                    <a:pt x="18921" y="0"/>
                  </a:lnTo>
                  <a:close/>
                </a:path>
              </a:pathLst>
            </a:custGeom>
            <a:solidFill>
              <a:srgbClr val="4779B8"/>
            </a:solidFill>
          </p:spPr>
          <p:txBody>
            <a:bodyPr wrap="square" lIns="0" tIns="0" rIns="0" bIns="0" rtlCol="0"/>
            <a:lstStyle/>
            <a:p>
              <a:endParaRPr/>
            </a:p>
          </p:txBody>
        </p:sp>
        <p:sp>
          <p:nvSpPr>
            <p:cNvPr id="57" name="object 68">
              <a:extLst>
                <a:ext uri="{FF2B5EF4-FFF2-40B4-BE49-F238E27FC236}">
                  <a16:creationId xmlns:a16="http://schemas.microsoft.com/office/drawing/2014/main" id="{3D6DAFC1-CC97-FD5A-577C-0A9F36C71A7A}"/>
                </a:ext>
              </a:extLst>
            </p:cNvPr>
            <p:cNvSpPr/>
            <p:nvPr/>
          </p:nvSpPr>
          <p:spPr>
            <a:xfrm>
              <a:off x="4524524" y="388153"/>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58" name="object 69">
              <a:extLst>
                <a:ext uri="{FF2B5EF4-FFF2-40B4-BE49-F238E27FC236}">
                  <a16:creationId xmlns:a16="http://schemas.microsoft.com/office/drawing/2014/main" id="{E723F5F5-11CA-3337-5C5B-C7FACF191491}"/>
                </a:ext>
              </a:extLst>
            </p:cNvPr>
            <p:cNvSpPr/>
            <p:nvPr/>
          </p:nvSpPr>
          <p:spPr>
            <a:xfrm>
              <a:off x="4219444" y="375892"/>
              <a:ext cx="25400" cy="22225"/>
            </a:xfrm>
            <a:custGeom>
              <a:avLst/>
              <a:gdLst/>
              <a:ahLst/>
              <a:cxnLst/>
              <a:rect l="l" t="t" r="r" b="b"/>
              <a:pathLst>
                <a:path w="25400" h="22225">
                  <a:moveTo>
                    <a:pt x="18921" y="0"/>
                  </a:moveTo>
                  <a:lnTo>
                    <a:pt x="6312" y="0"/>
                  </a:lnTo>
                  <a:lnTo>
                    <a:pt x="0" y="10930"/>
                  </a:lnTo>
                  <a:lnTo>
                    <a:pt x="6312" y="21845"/>
                  </a:lnTo>
                  <a:lnTo>
                    <a:pt x="18921" y="21845"/>
                  </a:lnTo>
                  <a:lnTo>
                    <a:pt x="25218" y="10930"/>
                  </a:lnTo>
                  <a:lnTo>
                    <a:pt x="18921" y="0"/>
                  </a:lnTo>
                  <a:close/>
                </a:path>
              </a:pathLst>
            </a:custGeom>
            <a:solidFill>
              <a:srgbClr val="4779B8"/>
            </a:solidFill>
          </p:spPr>
          <p:txBody>
            <a:bodyPr wrap="square" lIns="0" tIns="0" rIns="0" bIns="0" rtlCol="0"/>
            <a:lstStyle/>
            <a:p>
              <a:endParaRPr/>
            </a:p>
          </p:txBody>
        </p:sp>
        <p:sp>
          <p:nvSpPr>
            <p:cNvPr id="59" name="object 70">
              <a:extLst>
                <a:ext uri="{FF2B5EF4-FFF2-40B4-BE49-F238E27FC236}">
                  <a16:creationId xmlns:a16="http://schemas.microsoft.com/office/drawing/2014/main" id="{90652E52-391F-5E44-869C-BB7E98DE0373}"/>
                </a:ext>
              </a:extLst>
            </p:cNvPr>
            <p:cNvSpPr/>
            <p:nvPr/>
          </p:nvSpPr>
          <p:spPr>
            <a:xfrm>
              <a:off x="4242814" y="389478"/>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692CD"/>
            </a:solidFill>
          </p:spPr>
          <p:txBody>
            <a:bodyPr wrap="square" lIns="0" tIns="0" rIns="0" bIns="0" rtlCol="0"/>
            <a:lstStyle/>
            <a:p>
              <a:endParaRPr/>
            </a:p>
          </p:txBody>
        </p:sp>
        <p:sp>
          <p:nvSpPr>
            <p:cNvPr id="60" name="object 71">
              <a:extLst>
                <a:ext uri="{FF2B5EF4-FFF2-40B4-BE49-F238E27FC236}">
                  <a16:creationId xmlns:a16="http://schemas.microsoft.com/office/drawing/2014/main" id="{FED010A3-9688-0085-CE36-DF7E6DD16A83}"/>
                </a:ext>
              </a:extLst>
            </p:cNvPr>
            <p:cNvSpPr/>
            <p:nvPr/>
          </p:nvSpPr>
          <p:spPr>
            <a:xfrm>
              <a:off x="4219308" y="403554"/>
              <a:ext cx="48895" cy="62865"/>
            </a:xfrm>
            <a:custGeom>
              <a:avLst/>
              <a:gdLst/>
              <a:ahLst/>
              <a:cxnLst/>
              <a:rect l="l" t="t" r="r" b="b"/>
              <a:pathLst>
                <a:path w="48895" h="62865">
                  <a:moveTo>
                    <a:pt x="25222" y="37858"/>
                  </a:moveTo>
                  <a:lnTo>
                    <a:pt x="18910" y="26936"/>
                  </a:lnTo>
                  <a:lnTo>
                    <a:pt x="6299" y="26936"/>
                  </a:lnTo>
                  <a:lnTo>
                    <a:pt x="0" y="37858"/>
                  </a:lnTo>
                  <a:lnTo>
                    <a:pt x="6299" y="48780"/>
                  </a:lnTo>
                  <a:lnTo>
                    <a:pt x="18910" y="48780"/>
                  </a:lnTo>
                  <a:lnTo>
                    <a:pt x="25222" y="37858"/>
                  </a:lnTo>
                  <a:close/>
                </a:path>
                <a:path w="48895" h="62865">
                  <a:moveTo>
                    <a:pt x="25222" y="10922"/>
                  </a:moveTo>
                  <a:lnTo>
                    <a:pt x="18910" y="0"/>
                  </a:lnTo>
                  <a:lnTo>
                    <a:pt x="6299" y="0"/>
                  </a:lnTo>
                  <a:lnTo>
                    <a:pt x="0" y="10922"/>
                  </a:lnTo>
                  <a:lnTo>
                    <a:pt x="6299" y="21844"/>
                  </a:lnTo>
                  <a:lnTo>
                    <a:pt x="18910" y="21844"/>
                  </a:lnTo>
                  <a:lnTo>
                    <a:pt x="25222" y="10922"/>
                  </a:lnTo>
                  <a:close/>
                </a:path>
                <a:path w="48895" h="62865">
                  <a:moveTo>
                    <a:pt x="48615" y="51638"/>
                  </a:moveTo>
                  <a:lnTo>
                    <a:pt x="42316" y="40728"/>
                  </a:lnTo>
                  <a:lnTo>
                    <a:pt x="29692" y="40728"/>
                  </a:lnTo>
                  <a:lnTo>
                    <a:pt x="23393" y="51638"/>
                  </a:lnTo>
                  <a:lnTo>
                    <a:pt x="29692" y="62572"/>
                  </a:lnTo>
                  <a:lnTo>
                    <a:pt x="42316" y="62572"/>
                  </a:lnTo>
                  <a:lnTo>
                    <a:pt x="48615" y="51638"/>
                  </a:lnTo>
                  <a:close/>
                </a:path>
              </a:pathLst>
            </a:custGeom>
            <a:solidFill>
              <a:srgbClr val="4779B8"/>
            </a:solidFill>
          </p:spPr>
          <p:txBody>
            <a:bodyPr wrap="square" lIns="0" tIns="0" rIns="0" bIns="0" rtlCol="0"/>
            <a:lstStyle/>
            <a:p>
              <a:endParaRPr/>
            </a:p>
          </p:txBody>
        </p:sp>
        <p:sp>
          <p:nvSpPr>
            <p:cNvPr id="61" name="object 72">
              <a:extLst>
                <a:ext uri="{FF2B5EF4-FFF2-40B4-BE49-F238E27FC236}">
                  <a16:creationId xmlns:a16="http://schemas.microsoft.com/office/drawing/2014/main" id="{E602F8FA-50F4-D474-AFAC-45046A1C84E7}"/>
                </a:ext>
              </a:extLst>
            </p:cNvPr>
            <p:cNvSpPr/>
            <p:nvPr/>
          </p:nvSpPr>
          <p:spPr>
            <a:xfrm>
              <a:off x="4242706" y="416862"/>
              <a:ext cx="25400" cy="22225"/>
            </a:xfrm>
            <a:custGeom>
              <a:avLst/>
              <a:gdLst/>
              <a:ahLst/>
              <a:cxnLst/>
              <a:rect l="l" t="t" r="r" b="b"/>
              <a:pathLst>
                <a:path w="25400" h="22225">
                  <a:moveTo>
                    <a:pt x="18906" y="0"/>
                  </a:moveTo>
                  <a:lnTo>
                    <a:pt x="6297" y="0"/>
                  </a:lnTo>
                  <a:lnTo>
                    <a:pt x="0" y="10930"/>
                  </a:lnTo>
                  <a:lnTo>
                    <a:pt x="6297" y="21860"/>
                  </a:lnTo>
                  <a:lnTo>
                    <a:pt x="18906" y="21860"/>
                  </a:lnTo>
                  <a:lnTo>
                    <a:pt x="25218" y="10930"/>
                  </a:lnTo>
                  <a:lnTo>
                    <a:pt x="18906" y="0"/>
                  </a:lnTo>
                  <a:close/>
                </a:path>
              </a:pathLst>
            </a:custGeom>
            <a:solidFill>
              <a:srgbClr val="5692CD"/>
            </a:solidFill>
          </p:spPr>
          <p:txBody>
            <a:bodyPr wrap="square" lIns="0" tIns="0" rIns="0" bIns="0" rtlCol="0"/>
            <a:lstStyle/>
            <a:p>
              <a:endParaRPr/>
            </a:p>
          </p:txBody>
        </p:sp>
        <p:sp>
          <p:nvSpPr>
            <p:cNvPr id="62" name="object 73">
              <a:extLst>
                <a:ext uri="{FF2B5EF4-FFF2-40B4-BE49-F238E27FC236}">
                  <a16:creationId xmlns:a16="http://schemas.microsoft.com/office/drawing/2014/main" id="{3EACB8E4-C01A-8DB1-1CDB-9A7202FB3C12}"/>
                </a:ext>
              </a:extLst>
            </p:cNvPr>
            <p:cNvSpPr/>
            <p:nvPr/>
          </p:nvSpPr>
          <p:spPr>
            <a:xfrm>
              <a:off x="4242904" y="471245"/>
              <a:ext cx="166370" cy="102870"/>
            </a:xfrm>
            <a:custGeom>
              <a:avLst/>
              <a:gdLst/>
              <a:ahLst/>
              <a:cxnLst/>
              <a:rect l="l" t="t" r="r" b="b"/>
              <a:pathLst>
                <a:path w="166370" h="102870">
                  <a:moveTo>
                    <a:pt x="25209" y="10909"/>
                  </a:moveTo>
                  <a:lnTo>
                    <a:pt x="18910" y="0"/>
                  </a:lnTo>
                  <a:lnTo>
                    <a:pt x="6311" y="0"/>
                  </a:lnTo>
                  <a:lnTo>
                    <a:pt x="0" y="10909"/>
                  </a:lnTo>
                  <a:lnTo>
                    <a:pt x="6311" y="21844"/>
                  </a:lnTo>
                  <a:lnTo>
                    <a:pt x="18910" y="21844"/>
                  </a:lnTo>
                  <a:lnTo>
                    <a:pt x="25209" y="10909"/>
                  </a:lnTo>
                  <a:close/>
                </a:path>
                <a:path w="166370" h="102870">
                  <a:moveTo>
                    <a:pt x="48717" y="24307"/>
                  </a:moveTo>
                  <a:lnTo>
                    <a:pt x="42405" y="13398"/>
                  </a:lnTo>
                  <a:lnTo>
                    <a:pt x="29794" y="13398"/>
                  </a:lnTo>
                  <a:lnTo>
                    <a:pt x="23507" y="24307"/>
                  </a:lnTo>
                  <a:lnTo>
                    <a:pt x="29794" y="35242"/>
                  </a:lnTo>
                  <a:lnTo>
                    <a:pt x="42405" y="35242"/>
                  </a:lnTo>
                  <a:lnTo>
                    <a:pt x="48717" y="24307"/>
                  </a:lnTo>
                  <a:close/>
                </a:path>
                <a:path w="166370" h="102870">
                  <a:moveTo>
                    <a:pt x="72110" y="37642"/>
                  </a:moveTo>
                  <a:lnTo>
                    <a:pt x="65798" y="26733"/>
                  </a:lnTo>
                  <a:lnTo>
                    <a:pt x="53187" y="26733"/>
                  </a:lnTo>
                  <a:lnTo>
                    <a:pt x="46888" y="37642"/>
                  </a:lnTo>
                  <a:lnTo>
                    <a:pt x="53187" y="48577"/>
                  </a:lnTo>
                  <a:lnTo>
                    <a:pt x="65798" y="48577"/>
                  </a:lnTo>
                  <a:lnTo>
                    <a:pt x="72110" y="37642"/>
                  </a:lnTo>
                  <a:close/>
                </a:path>
                <a:path w="166370" h="102870">
                  <a:moveTo>
                    <a:pt x="95694" y="23723"/>
                  </a:moveTo>
                  <a:lnTo>
                    <a:pt x="89395" y="12788"/>
                  </a:lnTo>
                  <a:lnTo>
                    <a:pt x="76784" y="12788"/>
                  </a:lnTo>
                  <a:lnTo>
                    <a:pt x="70472" y="23723"/>
                  </a:lnTo>
                  <a:lnTo>
                    <a:pt x="76784" y="34645"/>
                  </a:lnTo>
                  <a:lnTo>
                    <a:pt x="89395" y="34645"/>
                  </a:lnTo>
                  <a:lnTo>
                    <a:pt x="95694" y="23723"/>
                  </a:lnTo>
                  <a:close/>
                </a:path>
                <a:path w="166370" h="102870">
                  <a:moveTo>
                    <a:pt x="166230" y="91782"/>
                  </a:moveTo>
                  <a:lnTo>
                    <a:pt x="159918" y="80848"/>
                  </a:lnTo>
                  <a:lnTo>
                    <a:pt x="147307" y="80848"/>
                  </a:lnTo>
                  <a:lnTo>
                    <a:pt x="141008" y="91782"/>
                  </a:lnTo>
                  <a:lnTo>
                    <a:pt x="147307" y="102692"/>
                  </a:lnTo>
                  <a:lnTo>
                    <a:pt x="159918" y="102692"/>
                  </a:lnTo>
                  <a:lnTo>
                    <a:pt x="166230" y="91782"/>
                  </a:lnTo>
                  <a:close/>
                </a:path>
              </a:pathLst>
            </a:custGeom>
            <a:solidFill>
              <a:srgbClr val="4779B8"/>
            </a:solidFill>
          </p:spPr>
          <p:txBody>
            <a:bodyPr wrap="square" lIns="0" tIns="0" rIns="0" bIns="0" rtlCol="0"/>
            <a:lstStyle/>
            <a:p>
              <a:endParaRPr/>
            </a:p>
          </p:txBody>
        </p:sp>
        <p:sp>
          <p:nvSpPr>
            <p:cNvPr id="63" name="object 74">
              <a:extLst>
                <a:ext uri="{FF2B5EF4-FFF2-40B4-BE49-F238E27FC236}">
                  <a16:creationId xmlns:a16="http://schemas.microsoft.com/office/drawing/2014/main" id="{D5007E41-7CFA-53AF-2A2C-94B60119AA23}"/>
                </a:ext>
              </a:extLst>
            </p:cNvPr>
            <p:cNvSpPr/>
            <p:nvPr/>
          </p:nvSpPr>
          <p:spPr>
            <a:xfrm>
              <a:off x="4385183" y="580120"/>
              <a:ext cx="22860" cy="19685"/>
            </a:xfrm>
            <a:custGeom>
              <a:avLst/>
              <a:gdLst/>
              <a:ahLst/>
              <a:cxnLst/>
              <a:rect l="l" t="t" r="r" b="b"/>
              <a:pathLst>
                <a:path w="22860" h="19684">
                  <a:moveTo>
                    <a:pt x="17017" y="0"/>
                  </a:moveTo>
                  <a:lnTo>
                    <a:pt x="5667" y="0"/>
                  </a:lnTo>
                  <a:lnTo>
                    <a:pt x="0" y="9835"/>
                  </a:lnTo>
                  <a:lnTo>
                    <a:pt x="5667" y="19671"/>
                  </a:lnTo>
                  <a:lnTo>
                    <a:pt x="17017" y="19671"/>
                  </a:lnTo>
                  <a:lnTo>
                    <a:pt x="22699" y="9835"/>
                  </a:lnTo>
                  <a:lnTo>
                    <a:pt x="17017" y="0"/>
                  </a:lnTo>
                  <a:close/>
                </a:path>
              </a:pathLst>
            </a:custGeom>
            <a:solidFill>
              <a:srgbClr val="5692CD"/>
            </a:solidFill>
          </p:spPr>
          <p:txBody>
            <a:bodyPr wrap="square" lIns="0" tIns="0" rIns="0" bIns="0" rtlCol="0"/>
            <a:lstStyle/>
            <a:p>
              <a:endParaRPr/>
            </a:p>
          </p:txBody>
        </p:sp>
        <p:sp>
          <p:nvSpPr>
            <p:cNvPr id="64" name="object 75">
              <a:extLst>
                <a:ext uri="{FF2B5EF4-FFF2-40B4-BE49-F238E27FC236}">
                  <a16:creationId xmlns:a16="http://schemas.microsoft.com/office/drawing/2014/main" id="{DCCCB70F-FDB8-C182-956C-E2A7FA8926D7}"/>
                </a:ext>
              </a:extLst>
            </p:cNvPr>
            <p:cNvSpPr/>
            <p:nvPr/>
          </p:nvSpPr>
          <p:spPr>
            <a:xfrm>
              <a:off x="4383922" y="524793"/>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4779B8"/>
            </a:solidFill>
          </p:spPr>
          <p:txBody>
            <a:bodyPr wrap="square" lIns="0" tIns="0" rIns="0" bIns="0" rtlCol="0"/>
            <a:lstStyle/>
            <a:p>
              <a:endParaRPr/>
            </a:p>
          </p:txBody>
        </p:sp>
        <p:sp>
          <p:nvSpPr>
            <p:cNvPr id="65" name="object 76">
              <a:extLst>
                <a:ext uri="{FF2B5EF4-FFF2-40B4-BE49-F238E27FC236}">
                  <a16:creationId xmlns:a16="http://schemas.microsoft.com/office/drawing/2014/main" id="{AD438807-8C09-4DF9-8096-25B1D21BD3FE}"/>
                </a:ext>
              </a:extLst>
            </p:cNvPr>
            <p:cNvSpPr/>
            <p:nvPr/>
          </p:nvSpPr>
          <p:spPr>
            <a:xfrm>
              <a:off x="4266291" y="430352"/>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692CD"/>
            </a:solidFill>
          </p:spPr>
          <p:txBody>
            <a:bodyPr wrap="square" lIns="0" tIns="0" rIns="0" bIns="0" rtlCol="0"/>
            <a:lstStyle/>
            <a:p>
              <a:endParaRPr/>
            </a:p>
          </p:txBody>
        </p:sp>
        <p:sp>
          <p:nvSpPr>
            <p:cNvPr id="66" name="object 77">
              <a:extLst>
                <a:ext uri="{FF2B5EF4-FFF2-40B4-BE49-F238E27FC236}">
                  <a16:creationId xmlns:a16="http://schemas.microsoft.com/office/drawing/2014/main" id="{6131CE67-7621-B182-7BCF-7D43E20BBCFB}"/>
                </a:ext>
              </a:extLst>
            </p:cNvPr>
            <p:cNvSpPr/>
            <p:nvPr/>
          </p:nvSpPr>
          <p:spPr>
            <a:xfrm>
              <a:off x="4266291" y="402938"/>
              <a:ext cx="25400" cy="22225"/>
            </a:xfrm>
            <a:custGeom>
              <a:avLst/>
              <a:gdLst/>
              <a:ahLst/>
              <a:cxnLst/>
              <a:rect l="l" t="t" r="r" b="b"/>
              <a:pathLst>
                <a:path w="25400" h="22225">
                  <a:moveTo>
                    <a:pt x="18921" y="0"/>
                  </a:moveTo>
                  <a:lnTo>
                    <a:pt x="6312" y="0"/>
                  </a:lnTo>
                  <a:lnTo>
                    <a:pt x="0" y="10930"/>
                  </a:lnTo>
                  <a:lnTo>
                    <a:pt x="6312" y="21860"/>
                  </a:lnTo>
                  <a:lnTo>
                    <a:pt x="18921" y="21860"/>
                  </a:lnTo>
                  <a:lnTo>
                    <a:pt x="25233" y="10930"/>
                  </a:lnTo>
                  <a:lnTo>
                    <a:pt x="18921" y="0"/>
                  </a:lnTo>
                  <a:close/>
                </a:path>
              </a:pathLst>
            </a:custGeom>
            <a:solidFill>
              <a:srgbClr val="52A9D9"/>
            </a:solidFill>
          </p:spPr>
          <p:txBody>
            <a:bodyPr wrap="square" lIns="0" tIns="0" rIns="0" bIns="0" rtlCol="0"/>
            <a:lstStyle/>
            <a:p>
              <a:endParaRPr/>
            </a:p>
          </p:txBody>
        </p:sp>
        <p:sp>
          <p:nvSpPr>
            <p:cNvPr id="67" name="object 78">
              <a:extLst>
                <a:ext uri="{FF2B5EF4-FFF2-40B4-BE49-F238E27FC236}">
                  <a16:creationId xmlns:a16="http://schemas.microsoft.com/office/drawing/2014/main" id="{405147AE-C8D2-D72E-A8C1-3D56B900EE38}"/>
                </a:ext>
              </a:extLst>
            </p:cNvPr>
            <p:cNvSpPr/>
            <p:nvPr/>
          </p:nvSpPr>
          <p:spPr>
            <a:xfrm>
              <a:off x="4266298" y="457424"/>
              <a:ext cx="25400" cy="22225"/>
            </a:xfrm>
            <a:custGeom>
              <a:avLst/>
              <a:gdLst/>
              <a:ahLst/>
              <a:cxnLst/>
              <a:rect l="l" t="t" r="r" b="b"/>
              <a:pathLst>
                <a:path w="25400" h="22225">
                  <a:moveTo>
                    <a:pt x="18921" y="0"/>
                  </a:moveTo>
                  <a:lnTo>
                    <a:pt x="6312" y="0"/>
                  </a:lnTo>
                  <a:lnTo>
                    <a:pt x="0" y="10930"/>
                  </a:lnTo>
                  <a:lnTo>
                    <a:pt x="6312" y="21845"/>
                  </a:lnTo>
                  <a:lnTo>
                    <a:pt x="18921" y="21845"/>
                  </a:lnTo>
                  <a:lnTo>
                    <a:pt x="25218" y="10930"/>
                  </a:lnTo>
                  <a:lnTo>
                    <a:pt x="18921" y="0"/>
                  </a:lnTo>
                  <a:close/>
                </a:path>
              </a:pathLst>
            </a:custGeom>
            <a:solidFill>
              <a:srgbClr val="4779B8"/>
            </a:solidFill>
          </p:spPr>
          <p:txBody>
            <a:bodyPr wrap="square" lIns="0" tIns="0" rIns="0" bIns="0" rtlCol="0"/>
            <a:lstStyle/>
            <a:p>
              <a:endParaRPr/>
            </a:p>
          </p:txBody>
        </p:sp>
        <p:sp>
          <p:nvSpPr>
            <p:cNvPr id="68" name="object 79">
              <a:extLst>
                <a:ext uri="{FF2B5EF4-FFF2-40B4-BE49-F238E27FC236}">
                  <a16:creationId xmlns:a16="http://schemas.microsoft.com/office/drawing/2014/main" id="{8A24E31F-A2F9-5A58-385F-E65084B86E35}"/>
                </a:ext>
              </a:extLst>
            </p:cNvPr>
            <p:cNvSpPr/>
            <p:nvPr/>
          </p:nvSpPr>
          <p:spPr>
            <a:xfrm>
              <a:off x="4313107" y="457424"/>
              <a:ext cx="25400" cy="22225"/>
            </a:xfrm>
            <a:custGeom>
              <a:avLst/>
              <a:gdLst/>
              <a:ahLst/>
              <a:cxnLst/>
              <a:rect l="l" t="t" r="r" b="b"/>
              <a:pathLst>
                <a:path w="25400" h="22225">
                  <a:moveTo>
                    <a:pt x="18906" y="0"/>
                  </a:moveTo>
                  <a:lnTo>
                    <a:pt x="6297" y="0"/>
                  </a:lnTo>
                  <a:lnTo>
                    <a:pt x="0" y="10930"/>
                  </a:lnTo>
                  <a:lnTo>
                    <a:pt x="6297" y="21845"/>
                  </a:lnTo>
                  <a:lnTo>
                    <a:pt x="18906" y="21845"/>
                  </a:lnTo>
                  <a:lnTo>
                    <a:pt x="25218" y="10930"/>
                  </a:lnTo>
                  <a:lnTo>
                    <a:pt x="18906" y="0"/>
                  </a:lnTo>
                  <a:close/>
                </a:path>
              </a:pathLst>
            </a:custGeom>
            <a:solidFill>
              <a:srgbClr val="5692CD"/>
            </a:solidFill>
          </p:spPr>
          <p:txBody>
            <a:bodyPr wrap="square" lIns="0" tIns="0" rIns="0" bIns="0" rtlCol="0"/>
            <a:lstStyle/>
            <a:p>
              <a:endParaRPr/>
            </a:p>
          </p:txBody>
        </p:sp>
        <p:sp>
          <p:nvSpPr>
            <p:cNvPr id="69" name="object 80">
              <a:extLst>
                <a:ext uri="{FF2B5EF4-FFF2-40B4-BE49-F238E27FC236}">
                  <a16:creationId xmlns:a16="http://schemas.microsoft.com/office/drawing/2014/main" id="{9AC3E339-F3EC-48F7-622B-BF7FA10838F8}"/>
                </a:ext>
              </a:extLst>
            </p:cNvPr>
            <p:cNvSpPr/>
            <p:nvPr/>
          </p:nvSpPr>
          <p:spPr>
            <a:xfrm>
              <a:off x="4289704" y="471007"/>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4779B8"/>
            </a:solidFill>
          </p:spPr>
          <p:txBody>
            <a:bodyPr wrap="square" lIns="0" tIns="0" rIns="0" bIns="0" rtlCol="0"/>
            <a:lstStyle/>
            <a:p>
              <a:endParaRPr/>
            </a:p>
          </p:txBody>
        </p:sp>
        <p:sp>
          <p:nvSpPr>
            <p:cNvPr id="70" name="object 81">
              <a:extLst>
                <a:ext uri="{FF2B5EF4-FFF2-40B4-BE49-F238E27FC236}">
                  <a16:creationId xmlns:a16="http://schemas.microsoft.com/office/drawing/2014/main" id="{477607EF-630F-65FA-3E8B-C0625FAFCBB6}"/>
                </a:ext>
              </a:extLst>
            </p:cNvPr>
            <p:cNvSpPr/>
            <p:nvPr/>
          </p:nvSpPr>
          <p:spPr>
            <a:xfrm>
              <a:off x="4289704" y="443629"/>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5692CD"/>
            </a:solidFill>
          </p:spPr>
          <p:txBody>
            <a:bodyPr wrap="square" lIns="0" tIns="0" rIns="0" bIns="0" rtlCol="0"/>
            <a:lstStyle/>
            <a:p>
              <a:endParaRPr/>
            </a:p>
          </p:txBody>
        </p:sp>
        <p:sp>
          <p:nvSpPr>
            <p:cNvPr id="71" name="object 82">
              <a:extLst>
                <a:ext uri="{FF2B5EF4-FFF2-40B4-BE49-F238E27FC236}">
                  <a16:creationId xmlns:a16="http://schemas.microsoft.com/office/drawing/2014/main" id="{479C6E29-073A-8E1C-14FF-550F82F04D39}"/>
                </a:ext>
              </a:extLst>
            </p:cNvPr>
            <p:cNvSpPr/>
            <p:nvPr/>
          </p:nvSpPr>
          <p:spPr>
            <a:xfrm>
              <a:off x="4225937" y="353313"/>
              <a:ext cx="109855" cy="178435"/>
            </a:xfrm>
            <a:custGeom>
              <a:avLst/>
              <a:gdLst/>
              <a:ahLst/>
              <a:cxnLst/>
              <a:rect l="l" t="t" r="r" b="b"/>
              <a:pathLst>
                <a:path w="109854" h="178434">
                  <a:moveTo>
                    <a:pt x="10502" y="113766"/>
                  </a:moveTo>
                  <a:lnTo>
                    <a:pt x="8343" y="110020"/>
                  </a:lnTo>
                  <a:lnTo>
                    <a:pt x="4013" y="110020"/>
                  </a:lnTo>
                  <a:lnTo>
                    <a:pt x="1854" y="113766"/>
                  </a:lnTo>
                  <a:lnTo>
                    <a:pt x="4013" y="117513"/>
                  </a:lnTo>
                  <a:lnTo>
                    <a:pt x="8343" y="117513"/>
                  </a:lnTo>
                  <a:lnTo>
                    <a:pt x="10502" y="113766"/>
                  </a:lnTo>
                  <a:close/>
                </a:path>
                <a:path w="109854" h="178434">
                  <a:moveTo>
                    <a:pt x="12357" y="5359"/>
                  </a:moveTo>
                  <a:lnTo>
                    <a:pt x="9271" y="0"/>
                  </a:lnTo>
                  <a:lnTo>
                    <a:pt x="3086" y="0"/>
                  </a:lnTo>
                  <a:lnTo>
                    <a:pt x="0" y="5359"/>
                  </a:lnTo>
                  <a:lnTo>
                    <a:pt x="3086" y="10706"/>
                  </a:lnTo>
                  <a:lnTo>
                    <a:pt x="9271" y="10706"/>
                  </a:lnTo>
                  <a:lnTo>
                    <a:pt x="12357" y="5359"/>
                  </a:lnTo>
                  <a:close/>
                </a:path>
                <a:path w="109854" h="178434">
                  <a:moveTo>
                    <a:pt x="109423" y="170586"/>
                  </a:moveTo>
                  <a:lnTo>
                    <a:pt x="105016" y="162941"/>
                  </a:lnTo>
                  <a:lnTo>
                    <a:pt x="96177" y="162941"/>
                  </a:lnTo>
                  <a:lnTo>
                    <a:pt x="91770" y="170586"/>
                  </a:lnTo>
                  <a:lnTo>
                    <a:pt x="96177" y="178231"/>
                  </a:lnTo>
                  <a:lnTo>
                    <a:pt x="105016" y="178231"/>
                  </a:lnTo>
                  <a:lnTo>
                    <a:pt x="109423" y="170586"/>
                  </a:lnTo>
                  <a:close/>
                </a:path>
              </a:pathLst>
            </a:custGeom>
            <a:solidFill>
              <a:srgbClr val="4779B8"/>
            </a:solidFill>
          </p:spPr>
          <p:txBody>
            <a:bodyPr wrap="square" lIns="0" tIns="0" rIns="0" bIns="0" rtlCol="0"/>
            <a:lstStyle/>
            <a:p>
              <a:endParaRPr/>
            </a:p>
          </p:txBody>
        </p:sp>
        <p:sp>
          <p:nvSpPr>
            <p:cNvPr id="72" name="object 83">
              <a:extLst>
                <a:ext uri="{FF2B5EF4-FFF2-40B4-BE49-F238E27FC236}">
                  <a16:creationId xmlns:a16="http://schemas.microsoft.com/office/drawing/2014/main" id="{382CB4AD-F269-6E1A-8CD1-1587EE46983C}"/>
                </a:ext>
              </a:extLst>
            </p:cNvPr>
            <p:cNvSpPr/>
            <p:nvPr/>
          </p:nvSpPr>
          <p:spPr>
            <a:xfrm>
              <a:off x="4342600" y="285076"/>
              <a:ext cx="224790" cy="321310"/>
            </a:xfrm>
            <a:custGeom>
              <a:avLst/>
              <a:gdLst/>
              <a:ahLst/>
              <a:cxnLst/>
              <a:rect l="l" t="t" r="r" b="b"/>
              <a:pathLst>
                <a:path w="224789" h="321309">
                  <a:moveTo>
                    <a:pt x="12357" y="8801"/>
                  </a:moveTo>
                  <a:lnTo>
                    <a:pt x="9258" y="3454"/>
                  </a:lnTo>
                  <a:lnTo>
                    <a:pt x="3086" y="3454"/>
                  </a:lnTo>
                  <a:lnTo>
                    <a:pt x="0" y="8801"/>
                  </a:lnTo>
                  <a:lnTo>
                    <a:pt x="3086" y="14147"/>
                  </a:lnTo>
                  <a:lnTo>
                    <a:pt x="9258" y="14147"/>
                  </a:lnTo>
                  <a:lnTo>
                    <a:pt x="12357" y="8801"/>
                  </a:lnTo>
                  <a:close/>
                </a:path>
                <a:path w="224789" h="321309">
                  <a:moveTo>
                    <a:pt x="12598" y="250863"/>
                  </a:moveTo>
                  <a:lnTo>
                    <a:pt x="9512" y="245516"/>
                  </a:lnTo>
                  <a:lnTo>
                    <a:pt x="3327" y="245516"/>
                  </a:lnTo>
                  <a:lnTo>
                    <a:pt x="241" y="250863"/>
                  </a:lnTo>
                  <a:lnTo>
                    <a:pt x="3327" y="256209"/>
                  </a:lnTo>
                  <a:lnTo>
                    <a:pt x="9512" y="256209"/>
                  </a:lnTo>
                  <a:lnTo>
                    <a:pt x="12598" y="250863"/>
                  </a:lnTo>
                  <a:close/>
                </a:path>
                <a:path w="224789" h="321309">
                  <a:moveTo>
                    <a:pt x="35229" y="263321"/>
                  </a:moveTo>
                  <a:lnTo>
                    <a:pt x="33045" y="259562"/>
                  </a:lnTo>
                  <a:lnTo>
                    <a:pt x="28727" y="259562"/>
                  </a:lnTo>
                  <a:lnTo>
                    <a:pt x="26568" y="263321"/>
                  </a:lnTo>
                  <a:lnTo>
                    <a:pt x="28727" y="267068"/>
                  </a:lnTo>
                  <a:lnTo>
                    <a:pt x="33045" y="267068"/>
                  </a:lnTo>
                  <a:lnTo>
                    <a:pt x="35229" y="263321"/>
                  </a:lnTo>
                  <a:close/>
                </a:path>
                <a:path w="224789" h="321309">
                  <a:moveTo>
                    <a:pt x="40551" y="315709"/>
                  </a:moveTo>
                  <a:lnTo>
                    <a:pt x="37465" y="310362"/>
                  </a:lnTo>
                  <a:lnTo>
                    <a:pt x="31280" y="310362"/>
                  </a:lnTo>
                  <a:lnTo>
                    <a:pt x="28194" y="315709"/>
                  </a:lnTo>
                  <a:lnTo>
                    <a:pt x="31280" y="321056"/>
                  </a:lnTo>
                  <a:lnTo>
                    <a:pt x="37465" y="321056"/>
                  </a:lnTo>
                  <a:lnTo>
                    <a:pt x="40551" y="315709"/>
                  </a:lnTo>
                  <a:close/>
                </a:path>
                <a:path w="224789" h="321309">
                  <a:moveTo>
                    <a:pt x="60871" y="6438"/>
                  </a:moveTo>
                  <a:lnTo>
                    <a:pt x="57150" y="0"/>
                  </a:lnTo>
                  <a:lnTo>
                    <a:pt x="49720" y="0"/>
                  </a:lnTo>
                  <a:lnTo>
                    <a:pt x="45999" y="6438"/>
                  </a:lnTo>
                  <a:lnTo>
                    <a:pt x="49720" y="12877"/>
                  </a:lnTo>
                  <a:lnTo>
                    <a:pt x="57150" y="12877"/>
                  </a:lnTo>
                  <a:lnTo>
                    <a:pt x="60871" y="6438"/>
                  </a:lnTo>
                  <a:close/>
                </a:path>
                <a:path w="224789" h="321309">
                  <a:moveTo>
                    <a:pt x="106540" y="8801"/>
                  </a:moveTo>
                  <a:lnTo>
                    <a:pt x="103454" y="3454"/>
                  </a:lnTo>
                  <a:lnTo>
                    <a:pt x="97269" y="3454"/>
                  </a:lnTo>
                  <a:lnTo>
                    <a:pt x="94183" y="8801"/>
                  </a:lnTo>
                  <a:lnTo>
                    <a:pt x="97269" y="14147"/>
                  </a:lnTo>
                  <a:lnTo>
                    <a:pt x="103454" y="14147"/>
                  </a:lnTo>
                  <a:lnTo>
                    <a:pt x="106540" y="8801"/>
                  </a:lnTo>
                  <a:close/>
                </a:path>
                <a:path w="224789" h="321309">
                  <a:moveTo>
                    <a:pt x="157149" y="249783"/>
                  </a:moveTo>
                  <a:lnTo>
                    <a:pt x="152730" y="242125"/>
                  </a:lnTo>
                  <a:lnTo>
                    <a:pt x="143891" y="242125"/>
                  </a:lnTo>
                  <a:lnTo>
                    <a:pt x="139471" y="249783"/>
                  </a:lnTo>
                  <a:lnTo>
                    <a:pt x="143891" y="257429"/>
                  </a:lnTo>
                  <a:lnTo>
                    <a:pt x="152730" y="257429"/>
                  </a:lnTo>
                  <a:lnTo>
                    <a:pt x="157149" y="249783"/>
                  </a:lnTo>
                  <a:close/>
                </a:path>
                <a:path w="224789" h="321309">
                  <a:moveTo>
                    <a:pt x="177482" y="235419"/>
                  </a:moveTo>
                  <a:lnTo>
                    <a:pt x="174396" y="230073"/>
                  </a:lnTo>
                  <a:lnTo>
                    <a:pt x="168224" y="230073"/>
                  </a:lnTo>
                  <a:lnTo>
                    <a:pt x="165138" y="235419"/>
                  </a:lnTo>
                  <a:lnTo>
                    <a:pt x="168224" y="240779"/>
                  </a:lnTo>
                  <a:lnTo>
                    <a:pt x="174396" y="240779"/>
                  </a:lnTo>
                  <a:lnTo>
                    <a:pt x="177482" y="235419"/>
                  </a:lnTo>
                  <a:close/>
                </a:path>
                <a:path w="224789" h="321309">
                  <a:moveTo>
                    <a:pt x="198094" y="220929"/>
                  </a:moveTo>
                  <a:lnTo>
                    <a:pt x="195922" y="217170"/>
                  </a:lnTo>
                  <a:lnTo>
                    <a:pt x="191604" y="217170"/>
                  </a:lnTo>
                  <a:lnTo>
                    <a:pt x="189445" y="220929"/>
                  </a:lnTo>
                  <a:lnTo>
                    <a:pt x="191604" y="224675"/>
                  </a:lnTo>
                  <a:lnTo>
                    <a:pt x="195922" y="224675"/>
                  </a:lnTo>
                  <a:lnTo>
                    <a:pt x="198094" y="220929"/>
                  </a:lnTo>
                  <a:close/>
                </a:path>
                <a:path w="224789" h="321309">
                  <a:moveTo>
                    <a:pt x="222529" y="73329"/>
                  </a:moveTo>
                  <a:lnTo>
                    <a:pt x="220357" y="69583"/>
                  </a:lnTo>
                  <a:lnTo>
                    <a:pt x="216039" y="69583"/>
                  </a:lnTo>
                  <a:lnTo>
                    <a:pt x="213880" y="73329"/>
                  </a:lnTo>
                  <a:lnTo>
                    <a:pt x="216039" y="77089"/>
                  </a:lnTo>
                  <a:lnTo>
                    <a:pt x="220357" y="77089"/>
                  </a:lnTo>
                  <a:lnTo>
                    <a:pt x="222529" y="73329"/>
                  </a:lnTo>
                  <a:close/>
                </a:path>
                <a:path w="224789" h="321309">
                  <a:moveTo>
                    <a:pt x="224256" y="183705"/>
                  </a:moveTo>
                  <a:lnTo>
                    <a:pt x="222072" y="179959"/>
                  </a:lnTo>
                  <a:lnTo>
                    <a:pt x="217754" y="179959"/>
                  </a:lnTo>
                  <a:lnTo>
                    <a:pt x="215595" y="183705"/>
                  </a:lnTo>
                  <a:lnTo>
                    <a:pt x="217754" y="187452"/>
                  </a:lnTo>
                  <a:lnTo>
                    <a:pt x="222072" y="187452"/>
                  </a:lnTo>
                  <a:lnTo>
                    <a:pt x="224256" y="183705"/>
                  </a:lnTo>
                  <a:close/>
                </a:path>
              </a:pathLst>
            </a:custGeom>
            <a:solidFill>
              <a:srgbClr val="5692CD"/>
            </a:solidFill>
          </p:spPr>
          <p:txBody>
            <a:bodyPr wrap="square" lIns="0" tIns="0" rIns="0" bIns="0" rtlCol="0"/>
            <a:lstStyle/>
            <a:p>
              <a:endParaRPr/>
            </a:p>
          </p:txBody>
        </p:sp>
        <p:sp>
          <p:nvSpPr>
            <p:cNvPr id="73" name="object 84">
              <a:extLst>
                <a:ext uri="{FF2B5EF4-FFF2-40B4-BE49-F238E27FC236}">
                  <a16:creationId xmlns:a16="http://schemas.microsoft.com/office/drawing/2014/main" id="{4A0FCC91-BEB4-CA77-145E-CE013941A4CB}"/>
                </a:ext>
              </a:extLst>
            </p:cNvPr>
            <p:cNvSpPr/>
            <p:nvPr/>
          </p:nvSpPr>
          <p:spPr>
            <a:xfrm>
              <a:off x="3839197" y="562698"/>
              <a:ext cx="502284" cy="167640"/>
            </a:xfrm>
            <a:custGeom>
              <a:avLst/>
              <a:gdLst/>
              <a:ahLst/>
              <a:cxnLst/>
              <a:rect l="l" t="t" r="r" b="b"/>
              <a:pathLst>
                <a:path w="502285" h="167640">
                  <a:moveTo>
                    <a:pt x="143979" y="110070"/>
                  </a:moveTo>
                  <a:lnTo>
                    <a:pt x="117017" y="110070"/>
                  </a:lnTo>
                  <a:lnTo>
                    <a:pt x="111798" y="113296"/>
                  </a:lnTo>
                  <a:lnTo>
                    <a:pt x="111531" y="113817"/>
                  </a:lnTo>
                  <a:lnTo>
                    <a:pt x="106730" y="123418"/>
                  </a:lnTo>
                  <a:lnTo>
                    <a:pt x="97701" y="132740"/>
                  </a:lnTo>
                  <a:lnTo>
                    <a:pt x="96494" y="133311"/>
                  </a:lnTo>
                  <a:lnTo>
                    <a:pt x="93941" y="134493"/>
                  </a:lnTo>
                  <a:lnTo>
                    <a:pt x="93497" y="134632"/>
                  </a:lnTo>
                  <a:lnTo>
                    <a:pt x="89649" y="135648"/>
                  </a:lnTo>
                  <a:lnTo>
                    <a:pt x="85559" y="136969"/>
                  </a:lnTo>
                  <a:lnTo>
                    <a:pt x="85432" y="137007"/>
                  </a:lnTo>
                  <a:lnTo>
                    <a:pt x="80733" y="137718"/>
                  </a:lnTo>
                  <a:lnTo>
                    <a:pt x="75565" y="137718"/>
                  </a:lnTo>
                  <a:lnTo>
                    <a:pt x="65620" y="136829"/>
                  </a:lnTo>
                  <a:lnTo>
                    <a:pt x="57010" y="134150"/>
                  </a:lnTo>
                  <a:lnTo>
                    <a:pt x="49720" y="129679"/>
                  </a:lnTo>
                  <a:lnTo>
                    <a:pt x="43764" y="123431"/>
                  </a:lnTo>
                  <a:lnTo>
                    <a:pt x="38925" y="115773"/>
                  </a:lnTo>
                  <a:lnTo>
                    <a:pt x="37973" y="113258"/>
                  </a:lnTo>
                  <a:lnTo>
                    <a:pt x="35471" y="106616"/>
                  </a:lnTo>
                  <a:lnTo>
                    <a:pt x="33401" y="95961"/>
                  </a:lnTo>
                  <a:lnTo>
                    <a:pt x="32702" y="82892"/>
                  </a:lnTo>
                  <a:lnTo>
                    <a:pt x="33388" y="70739"/>
                  </a:lnTo>
                  <a:lnTo>
                    <a:pt x="35471" y="60083"/>
                  </a:lnTo>
                  <a:lnTo>
                    <a:pt x="65620" y="29883"/>
                  </a:lnTo>
                  <a:lnTo>
                    <a:pt x="75565" y="28981"/>
                  </a:lnTo>
                  <a:lnTo>
                    <a:pt x="80733" y="28981"/>
                  </a:lnTo>
                  <a:lnTo>
                    <a:pt x="85432" y="29692"/>
                  </a:lnTo>
                  <a:lnTo>
                    <a:pt x="89649" y="31051"/>
                  </a:lnTo>
                  <a:lnTo>
                    <a:pt x="93941" y="32194"/>
                  </a:lnTo>
                  <a:lnTo>
                    <a:pt x="97688" y="33947"/>
                  </a:lnTo>
                  <a:lnTo>
                    <a:pt x="99288" y="35153"/>
                  </a:lnTo>
                  <a:lnTo>
                    <a:pt x="100888" y="36347"/>
                  </a:lnTo>
                  <a:lnTo>
                    <a:pt x="103962" y="39420"/>
                  </a:lnTo>
                  <a:lnTo>
                    <a:pt x="106565" y="42964"/>
                  </a:lnTo>
                  <a:lnTo>
                    <a:pt x="106730" y="43294"/>
                  </a:lnTo>
                  <a:lnTo>
                    <a:pt x="111417" y="52654"/>
                  </a:lnTo>
                  <a:lnTo>
                    <a:pt x="111785" y="53403"/>
                  </a:lnTo>
                  <a:lnTo>
                    <a:pt x="117017" y="56616"/>
                  </a:lnTo>
                  <a:lnTo>
                    <a:pt x="143967" y="56616"/>
                  </a:lnTo>
                  <a:lnTo>
                    <a:pt x="141655" y="44170"/>
                  </a:lnTo>
                  <a:lnTo>
                    <a:pt x="137515" y="33210"/>
                  </a:lnTo>
                  <a:lnTo>
                    <a:pt x="137134" y="32562"/>
                  </a:lnTo>
                  <a:lnTo>
                    <a:pt x="135140" y="29387"/>
                  </a:lnTo>
                  <a:lnTo>
                    <a:pt x="134899" y="28981"/>
                  </a:lnTo>
                  <a:lnTo>
                    <a:pt x="131419" y="23431"/>
                  </a:lnTo>
                  <a:lnTo>
                    <a:pt x="123469" y="15163"/>
                  </a:lnTo>
                  <a:lnTo>
                    <a:pt x="113538" y="8661"/>
                  </a:lnTo>
                  <a:lnTo>
                    <a:pt x="102184" y="3975"/>
                  </a:lnTo>
                  <a:lnTo>
                    <a:pt x="89408" y="1092"/>
                  </a:lnTo>
                  <a:lnTo>
                    <a:pt x="75209" y="0"/>
                  </a:lnTo>
                  <a:lnTo>
                    <a:pt x="73710" y="139"/>
                  </a:lnTo>
                  <a:lnTo>
                    <a:pt x="58077" y="1485"/>
                  </a:lnTo>
                  <a:lnTo>
                    <a:pt x="43053" y="5575"/>
                  </a:lnTo>
                  <a:lnTo>
                    <a:pt x="30137" y="12280"/>
                  </a:lnTo>
                  <a:lnTo>
                    <a:pt x="19342" y="21615"/>
                  </a:lnTo>
                  <a:lnTo>
                    <a:pt x="10922" y="33197"/>
                  </a:lnTo>
                  <a:lnTo>
                    <a:pt x="4889" y="47358"/>
                  </a:lnTo>
                  <a:lnTo>
                    <a:pt x="1257" y="64071"/>
                  </a:lnTo>
                  <a:lnTo>
                    <a:pt x="12" y="82880"/>
                  </a:lnTo>
                  <a:lnTo>
                    <a:pt x="12" y="83146"/>
                  </a:lnTo>
                  <a:lnTo>
                    <a:pt x="0" y="83337"/>
                  </a:lnTo>
                  <a:lnTo>
                    <a:pt x="12" y="83540"/>
                  </a:lnTo>
                  <a:lnTo>
                    <a:pt x="12" y="83820"/>
                  </a:lnTo>
                  <a:lnTo>
                    <a:pt x="1257" y="102628"/>
                  </a:lnTo>
                  <a:lnTo>
                    <a:pt x="4889" y="119341"/>
                  </a:lnTo>
                  <a:lnTo>
                    <a:pt x="10591" y="132740"/>
                  </a:lnTo>
                  <a:lnTo>
                    <a:pt x="10718" y="133045"/>
                  </a:lnTo>
                  <a:lnTo>
                    <a:pt x="43040" y="161112"/>
                  </a:lnTo>
                  <a:lnTo>
                    <a:pt x="75196" y="166687"/>
                  </a:lnTo>
                  <a:lnTo>
                    <a:pt x="113538" y="158038"/>
                  </a:lnTo>
                  <a:lnTo>
                    <a:pt x="134886" y="137718"/>
                  </a:lnTo>
                  <a:lnTo>
                    <a:pt x="137477" y="133591"/>
                  </a:lnTo>
                  <a:lnTo>
                    <a:pt x="141655" y="122529"/>
                  </a:lnTo>
                  <a:lnTo>
                    <a:pt x="143979" y="110070"/>
                  </a:lnTo>
                  <a:close/>
                </a:path>
                <a:path w="502285" h="167640">
                  <a:moveTo>
                    <a:pt x="309676" y="84315"/>
                  </a:moveTo>
                  <a:lnTo>
                    <a:pt x="308381" y="66154"/>
                  </a:lnTo>
                  <a:lnTo>
                    <a:pt x="304495" y="49885"/>
                  </a:lnTo>
                  <a:lnTo>
                    <a:pt x="298018" y="35509"/>
                  </a:lnTo>
                  <a:lnTo>
                    <a:pt x="293306" y="29032"/>
                  </a:lnTo>
                  <a:lnTo>
                    <a:pt x="288950" y="23037"/>
                  </a:lnTo>
                  <a:lnTo>
                    <a:pt x="277114" y="13169"/>
                  </a:lnTo>
                  <a:lnTo>
                    <a:pt x="276961" y="13081"/>
                  </a:lnTo>
                  <a:lnTo>
                    <a:pt x="276961" y="84315"/>
                  </a:lnTo>
                  <a:lnTo>
                    <a:pt x="276212" y="96520"/>
                  </a:lnTo>
                  <a:lnTo>
                    <a:pt x="275818" y="98386"/>
                  </a:lnTo>
                  <a:lnTo>
                    <a:pt x="273964" y="107353"/>
                  </a:lnTo>
                  <a:lnTo>
                    <a:pt x="271284" y="114122"/>
                  </a:lnTo>
                  <a:lnTo>
                    <a:pt x="270230" y="116789"/>
                  </a:lnTo>
                  <a:lnTo>
                    <a:pt x="264985" y="124853"/>
                  </a:lnTo>
                  <a:lnTo>
                    <a:pt x="258445" y="131102"/>
                  </a:lnTo>
                  <a:lnTo>
                    <a:pt x="250825" y="135572"/>
                  </a:lnTo>
                  <a:lnTo>
                    <a:pt x="242100" y="138252"/>
                  </a:lnTo>
                  <a:lnTo>
                    <a:pt x="232283" y="139141"/>
                  </a:lnTo>
                  <a:lnTo>
                    <a:pt x="222288" y="138252"/>
                  </a:lnTo>
                  <a:lnTo>
                    <a:pt x="213499" y="135572"/>
                  </a:lnTo>
                  <a:lnTo>
                    <a:pt x="205930" y="131102"/>
                  </a:lnTo>
                  <a:lnTo>
                    <a:pt x="199567" y="124853"/>
                  </a:lnTo>
                  <a:lnTo>
                    <a:pt x="194525" y="117144"/>
                  </a:lnTo>
                  <a:lnTo>
                    <a:pt x="190931" y="107810"/>
                  </a:lnTo>
                  <a:lnTo>
                    <a:pt x="188772" y="96875"/>
                  </a:lnTo>
                  <a:lnTo>
                    <a:pt x="188048" y="84315"/>
                  </a:lnTo>
                  <a:lnTo>
                    <a:pt x="188747" y="72072"/>
                  </a:lnTo>
                  <a:lnTo>
                    <a:pt x="188772" y="71729"/>
                  </a:lnTo>
                  <a:lnTo>
                    <a:pt x="190842" y="61163"/>
                  </a:lnTo>
                  <a:lnTo>
                    <a:pt x="190931" y="60706"/>
                  </a:lnTo>
                  <a:lnTo>
                    <a:pt x="222288" y="29921"/>
                  </a:lnTo>
                  <a:lnTo>
                    <a:pt x="232270" y="29044"/>
                  </a:lnTo>
                  <a:lnTo>
                    <a:pt x="242087" y="29921"/>
                  </a:lnTo>
                  <a:lnTo>
                    <a:pt x="273964" y="61163"/>
                  </a:lnTo>
                  <a:lnTo>
                    <a:pt x="276961" y="84315"/>
                  </a:lnTo>
                  <a:lnTo>
                    <a:pt x="276961" y="13081"/>
                  </a:lnTo>
                  <a:lnTo>
                    <a:pt x="263728" y="6108"/>
                  </a:lnTo>
                  <a:lnTo>
                    <a:pt x="248780" y="1866"/>
                  </a:lnTo>
                  <a:lnTo>
                    <a:pt x="232283" y="457"/>
                  </a:lnTo>
                  <a:lnTo>
                    <a:pt x="217004" y="1752"/>
                  </a:lnTo>
                  <a:lnTo>
                    <a:pt x="215607" y="1866"/>
                  </a:lnTo>
                  <a:lnTo>
                    <a:pt x="200596" y="6108"/>
                  </a:lnTo>
                  <a:lnTo>
                    <a:pt x="187261" y="13157"/>
                  </a:lnTo>
                  <a:lnTo>
                    <a:pt x="175602" y="23037"/>
                  </a:lnTo>
                  <a:lnTo>
                    <a:pt x="156603" y="65963"/>
                  </a:lnTo>
                  <a:lnTo>
                    <a:pt x="155333" y="84315"/>
                  </a:lnTo>
                  <a:lnTo>
                    <a:pt x="156591" y="102463"/>
                  </a:lnTo>
                  <a:lnTo>
                    <a:pt x="156603" y="102628"/>
                  </a:lnTo>
                  <a:lnTo>
                    <a:pt x="160350" y="118643"/>
                  </a:lnTo>
                  <a:lnTo>
                    <a:pt x="160401" y="118872"/>
                  </a:lnTo>
                  <a:lnTo>
                    <a:pt x="185280" y="153403"/>
                  </a:lnTo>
                  <a:lnTo>
                    <a:pt x="232270" y="167259"/>
                  </a:lnTo>
                  <a:lnTo>
                    <a:pt x="247726" y="165989"/>
                  </a:lnTo>
                  <a:lnTo>
                    <a:pt x="249123" y="165862"/>
                  </a:lnTo>
                  <a:lnTo>
                    <a:pt x="264185" y="161721"/>
                  </a:lnTo>
                  <a:lnTo>
                    <a:pt x="277456" y="154813"/>
                  </a:lnTo>
                  <a:lnTo>
                    <a:pt x="285330" y="148170"/>
                  </a:lnTo>
                  <a:lnTo>
                    <a:pt x="288950" y="145122"/>
                  </a:lnTo>
                  <a:lnTo>
                    <a:pt x="293370" y="139141"/>
                  </a:lnTo>
                  <a:lnTo>
                    <a:pt x="297891" y="133032"/>
                  </a:lnTo>
                  <a:lnTo>
                    <a:pt x="298018" y="132867"/>
                  </a:lnTo>
                  <a:lnTo>
                    <a:pt x="304393" y="118872"/>
                  </a:lnTo>
                  <a:lnTo>
                    <a:pt x="304495" y="118643"/>
                  </a:lnTo>
                  <a:lnTo>
                    <a:pt x="308343" y="102628"/>
                  </a:lnTo>
                  <a:lnTo>
                    <a:pt x="308381" y="102463"/>
                  </a:lnTo>
                  <a:lnTo>
                    <a:pt x="309676" y="84315"/>
                  </a:lnTo>
                  <a:close/>
                </a:path>
                <a:path w="502285" h="167640">
                  <a:moveTo>
                    <a:pt x="461733" y="163220"/>
                  </a:moveTo>
                  <a:lnTo>
                    <a:pt x="449859" y="130505"/>
                  </a:lnTo>
                  <a:lnTo>
                    <a:pt x="440156" y="103784"/>
                  </a:lnTo>
                  <a:lnTo>
                    <a:pt x="415709" y="36512"/>
                  </a:lnTo>
                  <a:lnTo>
                    <a:pt x="406717" y="11798"/>
                  </a:lnTo>
                  <a:lnTo>
                    <a:pt x="406717" y="103784"/>
                  </a:lnTo>
                  <a:lnTo>
                    <a:pt x="362483" y="103784"/>
                  </a:lnTo>
                  <a:lnTo>
                    <a:pt x="373532" y="70154"/>
                  </a:lnTo>
                  <a:lnTo>
                    <a:pt x="384594" y="36537"/>
                  </a:lnTo>
                  <a:lnTo>
                    <a:pt x="406717" y="103784"/>
                  </a:lnTo>
                  <a:lnTo>
                    <a:pt x="406717" y="11798"/>
                  </a:lnTo>
                  <a:lnTo>
                    <a:pt x="404152" y="4724"/>
                  </a:lnTo>
                  <a:lnTo>
                    <a:pt x="369544" y="4724"/>
                  </a:lnTo>
                  <a:lnTo>
                    <a:pt x="367766" y="5930"/>
                  </a:lnTo>
                  <a:lnTo>
                    <a:pt x="364324" y="8242"/>
                  </a:lnTo>
                  <a:lnTo>
                    <a:pt x="361556" y="15316"/>
                  </a:lnTo>
                  <a:lnTo>
                    <a:pt x="309029" y="163220"/>
                  </a:lnTo>
                  <a:lnTo>
                    <a:pt x="343585" y="163220"/>
                  </a:lnTo>
                  <a:lnTo>
                    <a:pt x="353733" y="130505"/>
                  </a:lnTo>
                  <a:lnTo>
                    <a:pt x="415455" y="130505"/>
                  </a:lnTo>
                  <a:lnTo>
                    <a:pt x="426059" y="163220"/>
                  </a:lnTo>
                  <a:lnTo>
                    <a:pt x="461733" y="163220"/>
                  </a:lnTo>
                  <a:close/>
                </a:path>
                <a:path w="502285" h="167640">
                  <a:moveTo>
                    <a:pt x="502145" y="5067"/>
                  </a:moveTo>
                  <a:lnTo>
                    <a:pt x="501434" y="5067"/>
                  </a:lnTo>
                  <a:lnTo>
                    <a:pt x="501434" y="4724"/>
                  </a:lnTo>
                  <a:lnTo>
                    <a:pt x="485305" y="4724"/>
                  </a:lnTo>
                  <a:lnTo>
                    <a:pt x="480695" y="4724"/>
                  </a:lnTo>
                  <a:lnTo>
                    <a:pt x="476770" y="6324"/>
                  </a:lnTo>
                  <a:lnTo>
                    <a:pt x="470319" y="12788"/>
                  </a:lnTo>
                  <a:lnTo>
                    <a:pt x="468718" y="16700"/>
                  </a:lnTo>
                  <a:lnTo>
                    <a:pt x="468718" y="163207"/>
                  </a:lnTo>
                  <a:lnTo>
                    <a:pt x="469442" y="163220"/>
                  </a:lnTo>
                  <a:lnTo>
                    <a:pt x="469442" y="163563"/>
                  </a:lnTo>
                  <a:lnTo>
                    <a:pt x="502145" y="163563"/>
                  </a:lnTo>
                  <a:lnTo>
                    <a:pt x="502145" y="5067"/>
                  </a:lnTo>
                  <a:close/>
                </a:path>
              </a:pathLst>
            </a:custGeom>
            <a:solidFill>
              <a:srgbClr val="FFFFFF"/>
            </a:solidFill>
          </p:spPr>
          <p:txBody>
            <a:bodyPr wrap="square" lIns="0" tIns="0" rIns="0" bIns="0" rtlCol="0"/>
            <a:lstStyle/>
            <a:p>
              <a:endParaRPr dirty="0"/>
            </a:p>
          </p:txBody>
        </p:sp>
      </p:grpSp>
      <p:pic>
        <p:nvPicPr>
          <p:cNvPr id="74" name="object 85">
            <a:extLst>
              <a:ext uri="{FF2B5EF4-FFF2-40B4-BE49-F238E27FC236}">
                <a16:creationId xmlns:a16="http://schemas.microsoft.com/office/drawing/2014/main" id="{2E0355A1-455C-1B80-3F64-F729A9FB6CFA}"/>
              </a:ext>
            </a:extLst>
          </p:cNvPr>
          <p:cNvPicPr/>
          <p:nvPr/>
        </p:nvPicPr>
        <p:blipFill>
          <a:blip r:embed="rId4" cstate="print"/>
          <a:stretch>
            <a:fillRect/>
          </a:stretch>
        </p:blipFill>
        <p:spPr>
          <a:xfrm>
            <a:off x="1202664" y="513583"/>
            <a:ext cx="1610730" cy="1035058"/>
          </a:xfrm>
          <a:prstGeom prst="rect">
            <a:avLst/>
          </a:prstGeom>
        </p:spPr>
      </p:pic>
      <p:pic>
        <p:nvPicPr>
          <p:cNvPr id="90" name="Graphic 89">
            <a:extLst>
              <a:ext uri="{FF2B5EF4-FFF2-40B4-BE49-F238E27FC236}">
                <a16:creationId xmlns:a16="http://schemas.microsoft.com/office/drawing/2014/main" id="{5FF46A03-B485-C0BE-0728-2336F4F2F5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9692" y="1598975"/>
            <a:ext cx="4856358" cy="2219235"/>
          </a:xfrm>
          <a:prstGeom prst="rect">
            <a:avLst/>
          </a:prstGeom>
        </p:spPr>
      </p:pic>
      <p:sp>
        <p:nvSpPr>
          <p:cNvPr id="93" name="object 15">
            <a:extLst>
              <a:ext uri="{FF2B5EF4-FFF2-40B4-BE49-F238E27FC236}">
                <a16:creationId xmlns:a16="http://schemas.microsoft.com/office/drawing/2014/main" id="{86C48BF1-9C3F-5C79-5E63-5CE04F85C3B2}"/>
              </a:ext>
            </a:extLst>
          </p:cNvPr>
          <p:cNvSpPr txBox="1"/>
          <p:nvPr/>
        </p:nvSpPr>
        <p:spPr>
          <a:xfrm>
            <a:off x="3257958" y="4748784"/>
            <a:ext cx="5676084" cy="286682"/>
          </a:xfrm>
          <a:prstGeom prst="rect">
            <a:avLst/>
          </a:prstGeom>
        </p:spPr>
        <p:txBody>
          <a:bodyPr vert="horz" wrap="square" lIns="0" tIns="12065" rIns="0" bIns="0" rtlCol="0">
            <a:spAutoFit/>
          </a:bodyPr>
          <a:lstStyle/>
          <a:p>
            <a:pPr marL="12700" marR="5080" indent="166370">
              <a:lnSpc>
                <a:spcPct val="100899"/>
              </a:lnSpc>
              <a:spcBef>
                <a:spcPts val="95"/>
              </a:spcBef>
            </a:pPr>
            <a:r>
              <a:rPr dirty="0">
                <a:solidFill>
                  <a:schemeClr val="bg1"/>
                </a:solidFill>
                <a:latin typeface="Poppins"/>
                <a:cs typeface="Poppins"/>
              </a:rPr>
              <a:t>08 - 11</a:t>
            </a:r>
            <a:r>
              <a:rPr spc="5" dirty="0">
                <a:solidFill>
                  <a:schemeClr val="bg1"/>
                </a:solidFill>
                <a:latin typeface="Poppins"/>
                <a:cs typeface="Poppins"/>
              </a:rPr>
              <a:t> </a:t>
            </a:r>
            <a:r>
              <a:rPr dirty="0">
                <a:solidFill>
                  <a:schemeClr val="bg1"/>
                </a:solidFill>
                <a:latin typeface="Poppins"/>
                <a:cs typeface="Poppins"/>
              </a:rPr>
              <a:t>October, </a:t>
            </a:r>
            <a:r>
              <a:rPr spc="-20" dirty="0">
                <a:solidFill>
                  <a:schemeClr val="bg1"/>
                </a:solidFill>
                <a:latin typeface="Poppins"/>
                <a:cs typeface="Poppins"/>
              </a:rPr>
              <a:t>2025</a:t>
            </a:r>
            <a:r>
              <a:rPr lang="en-US" spc="-20" dirty="0">
                <a:solidFill>
                  <a:schemeClr val="bg1"/>
                </a:solidFill>
                <a:latin typeface="Poppins"/>
                <a:cs typeface="Poppins"/>
              </a:rPr>
              <a:t>  |  </a:t>
            </a:r>
            <a:r>
              <a:rPr dirty="0">
                <a:solidFill>
                  <a:schemeClr val="bg1"/>
                </a:solidFill>
                <a:latin typeface="Poppins"/>
                <a:cs typeface="Poppins"/>
              </a:rPr>
              <a:t>Yashobhoomi,</a:t>
            </a:r>
            <a:r>
              <a:rPr spc="10" dirty="0">
                <a:solidFill>
                  <a:schemeClr val="bg1"/>
                </a:solidFill>
                <a:latin typeface="Poppins"/>
                <a:cs typeface="Poppins"/>
              </a:rPr>
              <a:t> </a:t>
            </a:r>
            <a:r>
              <a:rPr dirty="0">
                <a:solidFill>
                  <a:schemeClr val="bg1"/>
                </a:solidFill>
                <a:latin typeface="Poppins"/>
                <a:cs typeface="Poppins"/>
              </a:rPr>
              <a:t>New</a:t>
            </a:r>
            <a:r>
              <a:rPr spc="15" dirty="0">
                <a:solidFill>
                  <a:schemeClr val="bg1"/>
                </a:solidFill>
                <a:latin typeface="Poppins"/>
                <a:cs typeface="Poppins"/>
              </a:rPr>
              <a:t> </a:t>
            </a:r>
            <a:r>
              <a:rPr spc="-10" dirty="0">
                <a:solidFill>
                  <a:schemeClr val="bg1"/>
                </a:solidFill>
                <a:latin typeface="Poppins"/>
                <a:cs typeface="Poppins"/>
              </a:rPr>
              <a:t>Delhi</a:t>
            </a:r>
            <a:endParaRPr dirty="0">
              <a:solidFill>
                <a:schemeClr val="bg1"/>
              </a:solidFill>
              <a:latin typeface="Poppins"/>
              <a:cs typeface="Poppins"/>
            </a:endParaRPr>
          </a:p>
        </p:txBody>
      </p:sp>
      <p:sp>
        <p:nvSpPr>
          <p:cNvPr id="95" name="object 5">
            <a:extLst>
              <a:ext uri="{FF2B5EF4-FFF2-40B4-BE49-F238E27FC236}">
                <a16:creationId xmlns:a16="http://schemas.microsoft.com/office/drawing/2014/main" id="{F9EBE075-5F28-30C2-0890-8721FA09B0F4}"/>
              </a:ext>
            </a:extLst>
          </p:cNvPr>
          <p:cNvSpPr txBox="1">
            <a:spLocks/>
          </p:cNvSpPr>
          <p:nvPr/>
        </p:nvSpPr>
        <p:spPr>
          <a:xfrm>
            <a:off x="2648826" y="3972969"/>
            <a:ext cx="6917283" cy="750205"/>
          </a:xfrm>
          <a:prstGeom prst="rect">
            <a:avLst/>
          </a:prstGeom>
        </p:spPr>
        <p:txBody>
          <a:bodyPr vert="horz" wrap="square" lIns="0" tIns="1143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90"/>
              </a:spcBef>
            </a:pPr>
            <a:r>
              <a:rPr lang="en-IN" sz="4800" dirty="0">
                <a:solidFill>
                  <a:schemeClr val="bg1"/>
                </a:solidFill>
                <a:latin typeface="Poppins Medium" pitchFamily="2" charset="77"/>
                <a:cs typeface="Poppins Medium" pitchFamily="2" charset="77"/>
              </a:rPr>
              <a:t>Innovate to Transform</a:t>
            </a:r>
            <a:endParaRPr lang="en-IN" sz="4800" spc="-20" dirty="0">
              <a:solidFill>
                <a:schemeClr val="bg1"/>
              </a:solidFill>
              <a:latin typeface="Poppins Medium" pitchFamily="2" charset="77"/>
              <a:cs typeface="Poppins Medium" pitchFamily="2" charset="77"/>
            </a:endParaRPr>
          </a:p>
        </p:txBody>
      </p:sp>
      <p:sp>
        <p:nvSpPr>
          <p:cNvPr id="3" name="object 15">
            <a:extLst>
              <a:ext uri="{FF2B5EF4-FFF2-40B4-BE49-F238E27FC236}">
                <a16:creationId xmlns:a16="http://schemas.microsoft.com/office/drawing/2014/main" id="{F24B83A6-055B-1A00-F1A7-2264CE7D830B}"/>
              </a:ext>
            </a:extLst>
          </p:cNvPr>
          <p:cNvSpPr txBox="1"/>
          <p:nvPr/>
        </p:nvSpPr>
        <p:spPr>
          <a:xfrm>
            <a:off x="2637359" y="5807049"/>
            <a:ext cx="6917282" cy="286682"/>
          </a:xfrm>
          <a:prstGeom prst="rect">
            <a:avLst/>
          </a:prstGeom>
        </p:spPr>
        <p:txBody>
          <a:bodyPr vert="horz" wrap="square" lIns="0" tIns="12065" rIns="0" bIns="0" rtlCol="0">
            <a:spAutoFit/>
          </a:bodyPr>
          <a:lstStyle/>
          <a:p>
            <a:pPr marL="12700" marR="5080" indent="166370">
              <a:lnSpc>
                <a:spcPct val="100899"/>
              </a:lnSpc>
              <a:spcBef>
                <a:spcPts val="95"/>
              </a:spcBef>
            </a:pPr>
            <a:r>
              <a:rPr lang="en-IN" dirty="0">
                <a:solidFill>
                  <a:schemeClr val="bg1"/>
                </a:solidFill>
                <a:latin typeface="Poppins"/>
                <a:cs typeface="Poppins"/>
              </a:rPr>
              <a:t>1</a:t>
            </a:r>
            <a:r>
              <a:rPr lang="en-IN" baseline="30000" dirty="0">
                <a:solidFill>
                  <a:schemeClr val="bg1"/>
                </a:solidFill>
                <a:latin typeface="Poppins"/>
                <a:cs typeface="Poppins"/>
              </a:rPr>
              <a:t>st</a:t>
            </a:r>
            <a:r>
              <a:rPr lang="en-IN" dirty="0">
                <a:solidFill>
                  <a:schemeClr val="bg1"/>
                </a:solidFill>
                <a:latin typeface="Poppins"/>
                <a:cs typeface="Poppins"/>
              </a:rPr>
              <a:t> meeting for Stakeholders Committee | 4</a:t>
            </a:r>
            <a:r>
              <a:rPr lang="en-IN" baseline="30000" dirty="0">
                <a:solidFill>
                  <a:schemeClr val="bg1"/>
                </a:solidFill>
                <a:latin typeface="Poppins"/>
                <a:cs typeface="Poppins"/>
              </a:rPr>
              <a:t>th</a:t>
            </a:r>
            <a:r>
              <a:rPr lang="en-IN" dirty="0">
                <a:solidFill>
                  <a:schemeClr val="bg1"/>
                </a:solidFill>
                <a:latin typeface="Poppins"/>
                <a:cs typeface="Poppins"/>
              </a:rPr>
              <a:t> August, 2025 </a:t>
            </a:r>
            <a:endParaRPr dirty="0">
              <a:solidFill>
                <a:schemeClr val="bg1"/>
              </a:solidFill>
              <a:latin typeface="Poppins"/>
              <a:cs typeface="Poppins"/>
            </a:endParaRPr>
          </a:p>
        </p:txBody>
      </p:sp>
      <p:pic>
        <p:nvPicPr>
          <p:cNvPr id="2" name="Picture 1">
            <a:extLst>
              <a:ext uri="{FF2B5EF4-FFF2-40B4-BE49-F238E27FC236}">
                <a16:creationId xmlns:a16="http://schemas.microsoft.com/office/drawing/2014/main" id="{DE01305E-842F-F85F-E4FE-F838A095AC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6278" y="148262"/>
            <a:ext cx="813337" cy="787039"/>
          </a:xfrm>
          <a:prstGeom prst="rect">
            <a:avLst/>
          </a:prstGeom>
        </p:spPr>
      </p:pic>
      <p:cxnSp>
        <p:nvCxnSpPr>
          <p:cNvPr id="76" name="Straight Connector 75">
            <a:extLst>
              <a:ext uri="{FF2B5EF4-FFF2-40B4-BE49-F238E27FC236}">
                <a16:creationId xmlns:a16="http://schemas.microsoft.com/office/drawing/2014/main" id="{A3A6C8AA-5D52-EC07-60F5-C06E9D06DA3D}"/>
              </a:ext>
            </a:extLst>
          </p:cNvPr>
          <p:cNvCxnSpPr>
            <a:cxnSpLocks/>
          </p:cNvCxnSpPr>
          <p:nvPr/>
        </p:nvCxnSpPr>
        <p:spPr>
          <a:xfrm>
            <a:off x="3052065" y="620491"/>
            <a:ext cx="0" cy="831126"/>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26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C129CE7-94FB-3E90-C783-111390808B55}"/>
            </a:ext>
          </a:extLst>
        </p:cNvPr>
        <p:cNvGrpSpPr/>
        <p:nvPr/>
      </p:nvGrpSpPr>
      <p:grpSpPr>
        <a:xfrm>
          <a:off x="0" y="0"/>
          <a:ext cx="0" cy="0"/>
          <a:chOff x="0" y="0"/>
          <a:chExt cx="0" cy="0"/>
        </a:xfrm>
      </p:grpSpPr>
      <p:pic>
        <p:nvPicPr>
          <p:cNvPr id="2" name="Graphic 12">
            <a:extLst>
              <a:ext uri="{FF2B5EF4-FFF2-40B4-BE49-F238E27FC236}">
                <a16:creationId xmlns:a16="http://schemas.microsoft.com/office/drawing/2014/main" id="{90B8B04F-660B-EAAE-9B94-574505B51644}"/>
              </a:ext>
            </a:extLst>
          </p:cNvPr>
          <p:cNvPicPr>
            <a:picLocks noChangeAspect="1"/>
          </p:cNvPicPr>
          <p:nvPr/>
        </p:nvPicPr>
        <p:blipFill>
          <a:blip r:embed="rId2">
            <a:alphaModFix amt="70000"/>
          </a:blip>
          <a:stretch>
            <a:fillRect/>
          </a:stretch>
        </p:blipFill>
        <p:spPr>
          <a:xfrm>
            <a:off x="0" y="3588"/>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sp>
        <p:nvSpPr>
          <p:cNvPr id="44074" name="TextBox 24">
            <a:extLst>
              <a:ext uri="{FF2B5EF4-FFF2-40B4-BE49-F238E27FC236}">
                <a16:creationId xmlns:a16="http://schemas.microsoft.com/office/drawing/2014/main" id="{B7512207-7298-CEE2-101B-1B1D8390E1E2}"/>
              </a:ext>
            </a:extLst>
          </p:cNvPr>
          <p:cNvSpPr txBox="1">
            <a:spLocks noChangeArrowheads="1"/>
          </p:cNvSpPr>
          <p:nvPr/>
        </p:nvSpPr>
        <p:spPr bwMode="auto">
          <a:xfrm>
            <a:off x="3338269" y="472651"/>
            <a:ext cx="55154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3200" b="1" dirty="0">
                <a:solidFill>
                  <a:schemeClr val="bg1"/>
                </a:solidFill>
                <a:latin typeface="Arial" panose="020B0604020202020204" pitchFamily="34" charset="0"/>
                <a:cs typeface="Arial" panose="020B0604020202020204" pitchFamily="34" charset="0"/>
              </a:rPr>
              <a:t>Key Conference Highlights</a:t>
            </a:r>
          </a:p>
        </p:txBody>
      </p:sp>
      <p:grpSp>
        <p:nvGrpSpPr>
          <p:cNvPr id="10" name="Group 9">
            <a:extLst>
              <a:ext uri="{FF2B5EF4-FFF2-40B4-BE49-F238E27FC236}">
                <a16:creationId xmlns:a16="http://schemas.microsoft.com/office/drawing/2014/main" id="{4B4D3E16-F852-4E72-6DCF-D6762187C50B}"/>
              </a:ext>
            </a:extLst>
          </p:cNvPr>
          <p:cNvGrpSpPr/>
          <p:nvPr/>
        </p:nvGrpSpPr>
        <p:grpSpPr>
          <a:xfrm>
            <a:off x="751729" y="1469782"/>
            <a:ext cx="10903905" cy="4587947"/>
            <a:chOff x="619606" y="1712387"/>
            <a:chExt cx="10903905" cy="4587947"/>
          </a:xfrm>
        </p:grpSpPr>
        <p:sp>
          <p:nvSpPr>
            <p:cNvPr id="26" name="TextBox 25">
              <a:extLst>
                <a:ext uri="{FF2B5EF4-FFF2-40B4-BE49-F238E27FC236}">
                  <a16:creationId xmlns:a16="http://schemas.microsoft.com/office/drawing/2014/main" id="{861461C4-18D1-A15F-22BD-54B6266FEB5F}"/>
                </a:ext>
              </a:extLst>
            </p:cNvPr>
            <p:cNvSpPr txBox="1"/>
            <p:nvPr/>
          </p:nvSpPr>
          <p:spPr>
            <a:xfrm>
              <a:off x="619606" y="1919776"/>
              <a:ext cx="6427025" cy="4229876"/>
            </a:xfrm>
            <a:prstGeom prst="rect">
              <a:avLst/>
            </a:prstGeom>
            <a:noFill/>
          </p:spPr>
          <p:txBody>
            <a:bodyPr wrap="square" numCol="2" rtlCol="0">
              <a:spAutoFit/>
            </a:bodyPr>
            <a:lstStyle/>
            <a:p>
              <a:pPr marL="240665" indent="-227965">
                <a:lnSpc>
                  <a:spcPct val="150000"/>
                </a:lnSpc>
                <a:spcBef>
                  <a:spcPts val="10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International 6G Summit</a:t>
              </a:r>
            </a:p>
            <a:p>
              <a:pPr marL="240665" indent="-227965">
                <a:lnSpc>
                  <a:spcPct val="150000"/>
                </a:lnSpc>
                <a:spcBef>
                  <a:spcPts val="10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Artificial Intelligence Summit</a:t>
              </a:r>
            </a:p>
            <a:p>
              <a:pPr marL="240665" indent="-227965">
                <a:lnSpc>
                  <a:spcPct val="150000"/>
                </a:lnSpc>
                <a:spcBef>
                  <a:spcPts val="106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Quantum Summit</a:t>
              </a:r>
            </a:p>
            <a:p>
              <a:pPr marL="240665" indent="-227965">
                <a:lnSpc>
                  <a:spcPct val="150000"/>
                </a:lnSpc>
                <a:spcBef>
                  <a:spcPts val="106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Cyber Security Summit</a:t>
              </a:r>
            </a:p>
            <a:p>
              <a:pPr marL="240665" indent="-227965">
                <a:lnSpc>
                  <a:spcPct val="150000"/>
                </a:lnSpc>
                <a:spcBef>
                  <a:spcPts val="106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State IT ministers &amp; Sec Round Table</a:t>
              </a:r>
            </a:p>
            <a:p>
              <a:pPr marL="240665" indent="-227965">
                <a:lnSpc>
                  <a:spcPct val="150000"/>
                </a:lnSpc>
                <a:spcBef>
                  <a:spcPts val="106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Industry CEO Round Table</a:t>
              </a:r>
            </a:p>
            <a:p>
              <a:pPr marL="240665" indent="-227965">
                <a:lnSpc>
                  <a:spcPct val="150000"/>
                </a:lnSpc>
                <a:spcBef>
                  <a:spcPts val="106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Industry CTO Round Table</a:t>
              </a:r>
            </a:p>
            <a:p>
              <a:pPr marL="240665" indent="-227965">
                <a:lnSpc>
                  <a:spcPct val="150000"/>
                </a:lnSpc>
                <a:spcBef>
                  <a:spcPts val="1060"/>
                </a:spcBef>
                <a:buChar char="•"/>
                <a:tabLst>
                  <a:tab pos="240665" algn="l"/>
                </a:tabLst>
              </a:pPr>
              <a:r>
                <a:rPr lang="en-US" sz="1600" dirty="0">
                  <a:solidFill>
                    <a:schemeClr val="bg1"/>
                  </a:solidFill>
                  <a:latin typeface="Arial" panose="020B0604020202020204" pitchFamily="34" charset="0"/>
                  <a:cs typeface="Arial" panose="020B0604020202020204" pitchFamily="34" charset="0"/>
                </a:rPr>
                <a:t>FSC - TSPs CTO and Sec (T)</a:t>
              </a:r>
              <a:endParaRPr lang="en-IN" sz="1600" dirty="0">
                <a:solidFill>
                  <a:schemeClr val="bg1"/>
                </a:solidFill>
                <a:latin typeface="Arial" panose="020B0604020202020204" pitchFamily="34" charset="0"/>
                <a:cs typeface="Arial" panose="020B0604020202020204" pitchFamily="34" charset="0"/>
              </a:endParaRPr>
            </a:p>
            <a:p>
              <a:pPr marL="240665" indent="-227965">
                <a:lnSpc>
                  <a:spcPct val="150000"/>
                </a:lnSpc>
                <a:spcBef>
                  <a:spcPts val="1060"/>
                </a:spcBef>
                <a:buChar char="•"/>
                <a:tabLst>
                  <a:tab pos="240665" algn="l"/>
                </a:tabLst>
              </a:pPr>
              <a:r>
                <a:rPr lang="en-IN" sz="1600" dirty="0">
                  <a:solidFill>
                    <a:schemeClr val="bg1"/>
                  </a:solidFill>
                  <a:latin typeface="Arial" panose="020B0604020202020204" pitchFamily="34" charset="0"/>
                  <a:cs typeface="Arial" panose="020B0604020202020204" pitchFamily="34" charset="0"/>
                </a:rPr>
                <a:t>5G use cases</a:t>
              </a:r>
            </a:p>
            <a:p>
              <a:pPr marL="240665" indent="-227965">
                <a:lnSpc>
                  <a:spcPct val="150000"/>
                </a:lnSpc>
                <a:spcBef>
                  <a:spcPts val="1055"/>
                </a:spcBef>
                <a:buFontTx/>
                <a:buChar char="•"/>
                <a:tabLst>
                  <a:tab pos="240665" algn="l"/>
                </a:tabLst>
              </a:pPr>
              <a:r>
                <a:rPr lang="en-IN" sz="1600" dirty="0">
                  <a:solidFill>
                    <a:schemeClr val="bg1"/>
                  </a:solidFill>
                  <a:latin typeface="Arial" panose="020B0604020202020204" pitchFamily="34" charset="0"/>
                  <a:cs typeface="Arial" panose="020B0604020202020204" pitchFamily="34" charset="0"/>
                </a:rPr>
                <a:t>International Buyer meet</a:t>
              </a:r>
            </a:p>
            <a:p>
              <a:pPr marL="240665" indent="-227965">
                <a:lnSpc>
                  <a:spcPct val="150000"/>
                </a:lnSpc>
                <a:spcBef>
                  <a:spcPts val="1055"/>
                </a:spcBef>
                <a:buFontTx/>
                <a:buChar char="•"/>
                <a:tabLst>
                  <a:tab pos="240665" algn="l"/>
                </a:tabLst>
              </a:pPr>
              <a:r>
                <a:rPr lang="en-IN" sz="1600" dirty="0">
                  <a:solidFill>
                    <a:schemeClr val="bg1"/>
                  </a:solidFill>
                  <a:latin typeface="Arial" panose="020B0604020202020204" pitchFamily="34" charset="0"/>
                  <a:cs typeface="Arial" panose="020B0604020202020204" pitchFamily="34" charset="0"/>
                </a:rPr>
                <a:t>Startup World Cup – India</a:t>
              </a:r>
            </a:p>
            <a:p>
              <a:pPr marL="240665" indent="-227965">
                <a:lnSpc>
                  <a:spcPct val="150000"/>
                </a:lnSpc>
                <a:spcBef>
                  <a:spcPts val="1055"/>
                </a:spcBef>
                <a:buFontTx/>
                <a:buChar char="•"/>
                <a:tabLst>
                  <a:tab pos="240665" algn="l"/>
                </a:tabLst>
              </a:pPr>
              <a:r>
                <a:rPr lang="en-IN" sz="1600" dirty="0">
                  <a:solidFill>
                    <a:schemeClr val="bg1"/>
                  </a:solidFill>
                  <a:latin typeface="Arial" panose="020B0604020202020204" pitchFamily="34" charset="0"/>
                  <a:cs typeface="Arial" panose="020B0604020202020204" pitchFamily="34" charset="0"/>
                </a:rPr>
                <a:t>Open API Hackathon</a:t>
              </a:r>
            </a:p>
            <a:p>
              <a:pPr marL="240665" indent="-227965">
                <a:lnSpc>
                  <a:spcPct val="150000"/>
                </a:lnSpc>
                <a:spcBef>
                  <a:spcPts val="1055"/>
                </a:spcBef>
                <a:buFontTx/>
                <a:buChar char="•"/>
                <a:tabLst>
                  <a:tab pos="240665" algn="l"/>
                </a:tabLst>
              </a:pPr>
              <a:r>
                <a:rPr lang="en-IN" sz="1600" dirty="0">
                  <a:solidFill>
                    <a:schemeClr val="bg1"/>
                  </a:solidFill>
                  <a:latin typeface="Arial" panose="020B0604020202020204" pitchFamily="34" charset="0"/>
                  <a:cs typeface="Arial" panose="020B0604020202020204" pitchFamily="34" charset="0"/>
                </a:rPr>
                <a:t>AI for good Summit</a:t>
              </a:r>
            </a:p>
            <a:p>
              <a:pPr marL="240665" indent="-227965">
                <a:lnSpc>
                  <a:spcPct val="150000"/>
                </a:lnSpc>
                <a:spcBef>
                  <a:spcPts val="1055"/>
                </a:spcBef>
                <a:buFontTx/>
                <a:buChar char="•"/>
                <a:tabLst>
                  <a:tab pos="240665" algn="l"/>
                </a:tabLst>
              </a:pPr>
              <a:r>
                <a:rPr lang="en-IN" sz="1600" dirty="0">
                  <a:solidFill>
                    <a:schemeClr val="bg1"/>
                  </a:solidFill>
                  <a:latin typeface="Arial" panose="020B0604020202020204" pitchFamily="34" charset="0"/>
                  <a:cs typeface="Arial" panose="020B0604020202020204" pitchFamily="34" charset="0"/>
                </a:rPr>
                <a:t>Investor &amp; Mentor Networking</a:t>
              </a:r>
            </a:p>
            <a:p>
              <a:pPr marL="240665" indent="-227965">
                <a:lnSpc>
                  <a:spcPct val="150000"/>
                </a:lnSpc>
                <a:spcBef>
                  <a:spcPts val="1055"/>
                </a:spcBef>
                <a:buFontTx/>
                <a:buChar char="•"/>
                <a:tabLst>
                  <a:tab pos="240665" algn="l"/>
                </a:tabLst>
              </a:pPr>
              <a:r>
                <a:rPr lang="en-IN" sz="1600" dirty="0">
                  <a:solidFill>
                    <a:schemeClr val="bg1"/>
                  </a:solidFill>
                  <a:latin typeface="Arial" panose="020B0604020202020204" pitchFamily="34" charset="0"/>
                  <a:cs typeface="Arial" panose="020B0604020202020204" pitchFamily="34" charset="0"/>
                </a:rPr>
                <a:t>IMC Awards </a:t>
              </a:r>
            </a:p>
            <a:p>
              <a:pPr marL="12700">
                <a:lnSpc>
                  <a:spcPct val="150000"/>
                </a:lnSpc>
                <a:spcBef>
                  <a:spcPts val="1055"/>
                </a:spcBef>
                <a:tabLst>
                  <a:tab pos="240665" algn="l"/>
                </a:tabLst>
              </a:pPr>
              <a:endParaRPr lang="en-IN" sz="16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8BEABEF-BB09-5EC0-F081-D5BC799CD3DF}"/>
                </a:ext>
              </a:extLst>
            </p:cNvPr>
            <p:cNvSpPr txBox="1"/>
            <p:nvPr/>
          </p:nvSpPr>
          <p:spPr>
            <a:xfrm>
              <a:off x="7664474" y="1769094"/>
              <a:ext cx="3859037" cy="453124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20 Keynotes</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80+ Panel Discussions</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18 Industry Round Tables </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2 CXO Roundtables </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State IT Ministers &amp; Sec </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08 Cabinet Ministers </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10 Chief Ministers </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800+ Speakers</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International delegates from 120+ Countries</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10k+ CXOs</a:t>
              </a:r>
            </a:p>
            <a:p>
              <a:pPr marL="285750" indent="-285750">
                <a:lnSpc>
                  <a:spcPct val="15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25k+ Industry Delegates</a:t>
              </a:r>
            </a:p>
          </p:txBody>
        </p:sp>
        <p:cxnSp>
          <p:nvCxnSpPr>
            <p:cNvPr id="7" name="Straight Connector 6">
              <a:extLst>
                <a:ext uri="{FF2B5EF4-FFF2-40B4-BE49-F238E27FC236}">
                  <a16:creationId xmlns:a16="http://schemas.microsoft.com/office/drawing/2014/main" id="{54A80CD1-778B-25E3-5740-CF0595DF5BCE}"/>
                </a:ext>
              </a:extLst>
            </p:cNvPr>
            <p:cNvCxnSpPr>
              <a:cxnSpLocks/>
            </p:cNvCxnSpPr>
            <p:nvPr/>
          </p:nvCxnSpPr>
          <p:spPr>
            <a:xfrm flipV="1">
              <a:off x="7276962" y="1712387"/>
              <a:ext cx="0" cy="4535422"/>
            </a:xfrm>
            <a:prstGeom prst="line">
              <a:avLst/>
            </a:prstGeom>
            <a:ln w="19050">
              <a:solidFill>
                <a:srgbClr val="FF6856"/>
              </a:solidFill>
              <a:prstDash val="sysDash"/>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F707C25F-4334-A3AB-600F-54294635A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7080" y="287306"/>
            <a:ext cx="1072896" cy="877824"/>
          </a:xfrm>
          <a:prstGeom prst="rect">
            <a:avLst/>
          </a:prstGeom>
        </p:spPr>
      </p:pic>
    </p:spTree>
    <p:extLst>
      <p:ext uri="{BB962C8B-B14F-4D97-AF65-F5344CB8AC3E}">
        <p14:creationId xmlns:p14="http://schemas.microsoft.com/office/powerpoint/2010/main" val="388901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4696C2-1542-925C-74C6-568A42363133}"/>
              </a:ext>
            </a:extLst>
          </p:cNvPr>
          <p:cNvPicPr>
            <a:picLocks noChangeAspect="1"/>
          </p:cNvPicPr>
          <p:nvPr/>
        </p:nvPicPr>
        <p:blipFill>
          <a:blip r:embed="rId2"/>
          <a:srcRect r="10875"/>
          <a:stretch>
            <a:fillRect/>
          </a:stretch>
        </p:blipFill>
        <p:spPr>
          <a:xfrm>
            <a:off x="5399782" y="2519247"/>
            <a:ext cx="6792218" cy="4310615"/>
          </a:xfrm>
          <a:prstGeom prst="rect">
            <a:avLst/>
          </a:prstGeom>
        </p:spPr>
      </p:pic>
      <p:sp>
        <p:nvSpPr>
          <p:cNvPr id="10" name="Rectangle 9">
            <a:extLst>
              <a:ext uri="{FF2B5EF4-FFF2-40B4-BE49-F238E27FC236}">
                <a16:creationId xmlns:a16="http://schemas.microsoft.com/office/drawing/2014/main" id="{525E4D58-B5D1-E035-B3E8-CBA4CED84D8A}"/>
              </a:ext>
            </a:extLst>
          </p:cNvPr>
          <p:cNvSpPr/>
          <p:nvPr/>
        </p:nvSpPr>
        <p:spPr>
          <a:xfrm rot="5400000">
            <a:off x="7496283" y="-488914"/>
            <a:ext cx="2336366" cy="6829863"/>
          </a:xfrm>
          <a:prstGeom prst="rect">
            <a:avLst/>
          </a:prstGeom>
          <a:gradFill flip="none" rotWithShape="1">
            <a:gsLst>
              <a:gs pos="15000">
                <a:schemeClr val="tx1"/>
              </a:gs>
              <a:gs pos="100000">
                <a:schemeClr val="bg1">
                  <a:alpha val="0"/>
                  <a:lumMod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5D22884A-A2E9-6339-E315-8CD784F11081}"/>
              </a:ext>
            </a:extLst>
          </p:cNvPr>
          <p:cNvSpPr/>
          <p:nvPr/>
        </p:nvSpPr>
        <p:spPr>
          <a:xfrm>
            <a:off x="1280836" y="14068"/>
            <a:ext cx="7790011" cy="6843931"/>
          </a:xfrm>
          <a:prstGeom prst="rect">
            <a:avLst/>
          </a:prstGeom>
          <a:gradFill flip="none" rotWithShape="1">
            <a:gsLst>
              <a:gs pos="15000">
                <a:schemeClr val="tx1"/>
              </a:gs>
              <a:gs pos="100000">
                <a:schemeClr val="bg1">
                  <a:alpha val="0"/>
                  <a:lumMod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a:extLst>
              <a:ext uri="{FF2B5EF4-FFF2-40B4-BE49-F238E27FC236}">
                <a16:creationId xmlns:a16="http://schemas.microsoft.com/office/drawing/2014/main" id="{462DCA5E-557C-5BF3-B026-43EB680CF80D}"/>
              </a:ext>
            </a:extLst>
          </p:cNvPr>
          <p:cNvSpPr/>
          <p:nvPr/>
        </p:nvSpPr>
        <p:spPr>
          <a:xfrm>
            <a:off x="3872285" y="1189177"/>
            <a:ext cx="7716211" cy="5654754"/>
          </a:xfrm>
          <a:prstGeom prst="rect">
            <a:avLst/>
          </a:prstGeom>
          <a:gradFill flip="none" rotWithShape="1">
            <a:gsLst>
              <a:gs pos="15000">
                <a:schemeClr val="tx1"/>
              </a:gs>
              <a:gs pos="100000">
                <a:schemeClr val="bg1">
                  <a:alpha val="0"/>
                  <a:lumMod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F4C27737-593B-654E-89D3-0ACA2F0E1372}"/>
              </a:ext>
            </a:extLst>
          </p:cNvPr>
          <p:cNvPicPr>
            <a:picLocks noChangeAspect="1"/>
          </p:cNvPicPr>
          <p:nvPr/>
        </p:nvPicPr>
        <p:blipFill>
          <a:blip r:embed="rId3"/>
          <a:srcRect l="9111" t="36979" r="9310" b="37417"/>
          <a:stretch>
            <a:fillRect/>
          </a:stretch>
        </p:blipFill>
        <p:spPr>
          <a:xfrm>
            <a:off x="10099460" y="545325"/>
            <a:ext cx="1623408" cy="462857"/>
          </a:xfrm>
          <a:prstGeom prst="rect">
            <a:avLst/>
          </a:prstGeom>
        </p:spPr>
      </p:pic>
      <p:sp>
        <p:nvSpPr>
          <p:cNvPr id="13" name="TextBox 12">
            <a:extLst>
              <a:ext uri="{FF2B5EF4-FFF2-40B4-BE49-F238E27FC236}">
                <a16:creationId xmlns:a16="http://schemas.microsoft.com/office/drawing/2014/main" id="{C106DB7B-1379-2787-A11D-2062FE5CED47}"/>
              </a:ext>
            </a:extLst>
          </p:cNvPr>
          <p:cNvSpPr txBox="1"/>
          <p:nvPr/>
        </p:nvSpPr>
        <p:spPr bwMode="auto">
          <a:xfrm>
            <a:off x="515780" y="467223"/>
            <a:ext cx="4333461" cy="707886"/>
          </a:xfrm>
          <a:prstGeom prst="rect">
            <a:avLst/>
          </a:prstGeom>
          <a:noFill/>
        </p:spPr>
        <p:txBody>
          <a:bodyPr wrap="square">
            <a:spAutoFit/>
          </a:bodyPr>
          <a:lstStyle/>
          <a:p>
            <a:pPr algn="ctr" eaLnBrk="1" fontAlgn="auto" hangingPunct="1">
              <a:spcBef>
                <a:spcPts val="0"/>
              </a:spcBef>
              <a:spcAft>
                <a:spcPts val="0"/>
              </a:spcAft>
              <a:defRPr/>
            </a:pPr>
            <a:r>
              <a:rPr lang="en-US" sz="4000" b="1" dirty="0">
                <a:gradFill flip="none" rotWithShape="1">
                  <a:gsLst>
                    <a:gs pos="97126">
                      <a:srgbClr val="EB2B26"/>
                    </a:gs>
                    <a:gs pos="73000">
                      <a:srgbClr val="FA9F1B"/>
                    </a:gs>
                    <a:gs pos="49000">
                      <a:srgbClr val="56AB50"/>
                    </a:gs>
                    <a:gs pos="24000">
                      <a:srgbClr val="027FB9"/>
                    </a:gs>
                    <a:gs pos="0">
                      <a:srgbClr val="8B5B97"/>
                    </a:gs>
                  </a:gsLst>
                  <a:path path="circle">
                    <a:fillToRect l="100000" b="100000"/>
                  </a:path>
                  <a:tileRect t="-100000" r="-100000"/>
                </a:gradFill>
                <a:latin typeface="Arial" panose="020B0604020202020204" pitchFamily="34" charset="0"/>
                <a:cs typeface="Arial" panose="020B0604020202020204" pitchFamily="34" charset="0"/>
              </a:rPr>
              <a:t>IMC Aspire 2025:</a:t>
            </a:r>
          </a:p>
        </p:txBody>
      </p:sp>
      <p:grpSp>
        <p:nvGrpSpPr>
          <p:cNvPr id="31" name="Group 30">
            <a:extLst>
              <a:ext uri="{FF2B5EF4-FFF2-40B4-BE49-F238E27FC236}">
                <a16:creationId xmlns:a16="http://schemas.microsoft.com/office/drawing/2014/main" id="{169ABDDB-7331-EDC1-1006-A68A1670D6CB}"/>
              </a:ext>
            </a:extLst>
          </p:cNvPr>
          <p:cNvGrpSpPr/>
          <p:nvPr/>
        </p:nvGrpSpPr>
        <p:grpSpPr>
          <a:xfrm>
            <a:off x="515780" y="1448004"/>
            <a:ext cx="7790011" cy="4799885"/>
            <a:chOff x="468072" y="1479012"/>
            <a:chExt cx="7790011" cy="4799885"/>
          </a:xfrm>
        </p:grpSpPr>
        <p:grpSp>
          <p:nvGrpSpPr>
            <p:cNvPr id="30" name="Group 29">
              <a:extLst>
                <a:ext uri="{FF2B5EF4-FFF2-40B4-BE49-F238E27FC236}">
                  <a16:creationId xmlns:a16="http://schemas.microsoft.com/office/drawing/2014/main" id="{DDF360C0-C1DC-08BC-45F8-DA34113DC1CF}"/>
                </a:ext>
              </a:extLst>
            </p:cNvPr>
            <p:cNvGrpSpPr/>
            <p:nvPr/>
          </p:nvGrpSpPr>
          <p:grpSpPr>
            <a:xfrm>
              <a:off x="468072" y="1479012"/>
              <a:ext cx="7790011" cy="4339650"/>
              <a:chOff x="468072" y="1479012"/>
              <a:chExt cx="7790011" cy="4339650"/>
            </a:xfrm>
          </p:grpSpPr>
          <p:sp>
            <p:nvSpPr>
              <p:cNvPr id="16" name="TextBox 15">
                <a:extLst>
                  <a:ext uri="{FF2B5EF4-FFF2-40B4-BE49-F238E27FC236}">
                    <a16:creationId xmlns:a16="http://schemas.microsoft.com/office/drawing/2014/main" id="{2B759AA4-F2C5-0510-DB13-9CF75D45DF25}"/>
                  </a:ext>
                </a:extLst>
              </p:cNvPr>
              <p:cNvSpPr txBox="1"/>
              <p:nvPr/>
            </p:nvSpPr>
            <p:spPr>
              <a:xfrm>
                <a:off x="468072" y="1479012"/>
                <a:ext cx="7790011" cy="4339650"/>
              </a:xfrm>
              <a:prstGeom prst="rect">
                <a:avLst/>
              </a:prstGeom>
              <a:noFill/>
            </p:spPr>
            <p:txBody>
              <a:bodyPr wrap="square">
                <a:spAutoFit/>
              </a:bodyPr>
              <a:lstStyle/>
              <a:p>
                <a:pPr rtl="0">
                  <a:spcBef>
                    <a:spcPts val="1200"/>
                  </a:spcBef>
                  <a:spcAft>
                    <a:spcPts val="1200"/>
                  </a:spcAft>
                  <a:buNone/>
                </a:pPr>
                <a:r>
                  <a:rPr lang="en-US" sz="1400" b="0" i="0" u="none" strike="noStrike" dirty="0">
                    <a:solidFill>
                      <a:schemeClr val="bg1"/>
                    </a:solidFill>
                    <a:effectLst/>
                    <a:latin typeface="Poppins" panose="00000500000000000000" pitchFamily="2" charset="0"/>
                    <a:cs typeface="Poppins" panose="00000500000000000000" pitchFamily="2" charset="0"/>
                  </a:rPr>
                  <a:t>Aspire is IMC’s dedicated platform for startups to showcase innovation, connect with investors, and scale globally. With </a:t>
                </a:r>
                <a:r>
                  <a:rPr lang="en-US" sz="1400" b="0" i="0" u="none" strike="noStrike" dirty="0">
                    <a:solidFill>
                      <a:srgbClr val="FFC000"/>
                    </a:solidFill>
                    <a:effectLst/>
                    <a:latin typeface="Poppins" panose="00000500000000000000" pitchFamily="2" charset="0"/>
                    <a:cs typeface="Poppins" panose="00000500000000000000" pitchFamily="2" charset="0"/>
                  </a:rPr>
                  <a:t>450+ prime selected startups </a:t>
                </a:r>
                <a:r>
                  <a:rPr lang="en-US" sz="1400" b="0" i="0" u="none" strike="noStrike" dirty="0">
                    <a:solidFill>
                      <a:schemeClr val="bg1"/>
                    </a:solidFill>
                    <a:effectLst/>
                    <a:latin typeface="Poppins" panose="00000500000000000000" pitchFamily="2" charset="0"/>
                    <a:cs typeface="Poppins" panose="00000500000000000000" pitchFamily="2" charset="0"/>
                  </a:rPr>
                  <a:t>from across diverse tech domains, Aspire is where bold ideas meet real opportunities.</a:t>
                </a:r>
                <a:endParaRPr lang="en-US" sz="1400" dirty="0">
                  <a:solidFill>
                    <a:schemeClr val="bg1"/>
                  </a:solidFill>
                  <a:latin typeface="Poppins" panose="00000500000000000000" pitchFamily="2" charset="0"/>
                  <a:cs typeface="Poppins" panose="00000500000000000000" pitchFamily="2" charset="0"/>
                </a:endParaRPr>
              </a:p>
              <a:p>
                <a:pPr>
                  <a:spcBef>
                    <a:spcPts val="1200"/>
                  </a:spcBef>
                  <a:spcAft>
                    <a:spcPts val="1200"/>
                  </a:spcAft>
                </a:pPr>
                <a:r>
                  <a:rPr lang="en-US" b="1" dirty="0">
                    <a:solidFill>
                      <a:schemeClr val="bg1"/>
                    </a:solidFill>
                    <a:latin typeface="Arial" panose="020B0604020202020204" pitchFamily="34" charset="0"/>
                    <a:cs typeface="Arial" panose="020B0604020202020204" pitchFamily="34" charset="0"/>
                  </a:rPr>
                  <a:t>Key Highlights at IMC Aspire 2025:</a:t>
                </a:r>
              </a:p>
              <a:p>
                <a:pPr>
                  <a:spcBef>
                    <a:spcPts val="1200"/>
                  </a:spcBef>
                  <a:spcAft>
                    <a:spcPts val="1200"/>
                  </a:spcAft>
                </a:pPr>
                <a:r>
                  <a:rPr lang="en-US" sz="1600" b="1" dirty="0">
                    <a:solidFill>
                      <a:srgbClr val="DBA125"/>
                    </a:solidFill>
                    <a:latin typeface="Arial" panose="020B0604020202020204" pitchFamily="34" charset="0"/>
                    <a:cs typeface="Arial" panose="020B0604020202020204" pitchFamily="34" charset="0"/>
                  </a:rPr>
                  <a:t>Startup World Cup – India</a:t>
                </a:r>
                <a:br>
                  <a:rPr lang="en-US" sz="1600" b="1" dirty="0">
                    <a:solidFill>
                      <a:srgbClr val="DBA125"/>
                    </a:solidFill>
                    <a:latin typeface="Arial" panose="020B0604020202020204" pitchFamily="34" charset="0"/>
                    <a:cs typeface="Arial" panose="020B0604020202020204" pitchFamily="34" charset="0"/>
                  </a:rPr>
                </a:br>
                <a:endParaRPr lang="en-US" sz="1600" b="1" dirty="0">
                  <a:solidFill>
                    <a:srgbClr val="DBA125"/>
                  </a:solidFill>
                  <a:latin typeface="Arial" panose="020B0604020202020204" pitchFamily="34" charset="0"/>
                  <a:cs typeface="Arial" panose="020B0604020202020204" pitchFamily="34" charset="0"/>
                </a:endParaRPr>
              </a:p>
              <a:p>
                <a:pPr>
                  <a:spcBef>
                    <a:spcPts val="1200"/>
                  </a:spcBef>
                  <a:spcAft>
                    <a:spcPts val="1200"/>
                  </a:spcAft>
                </a:pPr>
                <a:endParaRPr lang="en-US" sz="1600" dirty="0">
                  <a:solidFill>
                    <a:schemeClr val="bg1"/>
                  </a:solidFill>
                  <a:effectLst/>
                  <a:latin typeface="Arial" panose="020B0604020202020204" pitchFamily="34" charset="0"/>
                  <a:cs typeface="Arial" panose="020B0604020202020204" pitchFamily="34" charset="0"/>
                </a:endParaRPr>
              </a:p>
              <a:p>
                <a:pPr>
                  <a:spcBef>
                    <a:spcPts val="1200"/>
                  </a:spcBef>
                  <a:spcAft>
                    <a:spcPts val="1200"/>
                  </a:spcAft>
                </a:pPr>
                <a:endParaRPr lang="en-US" sz="1600" dirty="0">
                  <a:solidFill>
                    <a:schemeClr val="bg1"/>
                  </a:solidFill>
                  <a:latin typeface="Arial" panose="020B0604020202020204" pitchFamily="34" charset="0"/>
                  <a:cs typeface="Arial" panose="020B0604020202020204" pitchFamily="34" charset="0"/>
                </a:endParaRPr>
              </a:p>
              <a:p>
                <a:pPr>
                  <a:spcBef>
                    <a:spcPts val="1200"/>
                  </a:spcBef>
                  <a:spcAft>
                    <a:spcPts val="1200"/>
                  </a:spcAft>
                </a:pPr>
                <a:r>
                  <a:rPr lang="en-US" sz="1600" b="1" dirty="0">
                    <a:solidFill>
                      <a:srgbClr val="DBA125"/>
                    </a:solidFill>
                    <a:latin typeface="Arial" panose="020B0604020202020204" pitchFamily="34" charset="0"/>
                    <a:cs typeface="Arial" panose="020B0604020202020204" pitchFamily="34" charset="0"/>
                  </a:rPr>
                  <a:t>GSMA Open API Hackathon</a:t>
                </a:r>
              </a:p>
              <a:p>
                <a:pPr>
                  <a:spcBef>
                    <a:spcPts val="1200"/>
                  </a:spcBef>
                  <a:spcAft>
                    <a:spcPts val="1200"/>
                  </a:spcAft>
                </a:pPr>
                <a:endParaRPr lang="en-US" sz="1600" dirty="0">
                  <a:solidFill>
                    <a:schemeClr val="bg1"/>
                  </a:solidFill>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21E64AF-D42E-92D3-EBE1-B928A78CB173}"/>
                  </a:ext>
                </a:extLst>
              </p:cNvPr>
              <p:cNvSpPr txBox="1"/>
              <p:nvPr/>
            </p:nvSpPr>
            <p:spPr>
              <a:xfrm>
                <a:off x="468072" y="3429000"/>
                <a:ext cx="6122504" cy="1169551"/>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In partnership with Pegasus Tech Ventures</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$1 Million Grand Prize at Global Finals (San Francisco)</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 launchpad for Indian startups to connect with global investors &amp; mentors</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Driving India’s leadership in deep-tech and digital innovation</a:t>
                </a:r>
                <a:endParaRPr lang="en-IN" sz="1400" dirty="0">
                  <a:solidFill>
                    <a:schemeClr val="bg1"/>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3FE43221-E353-7DF4-D5B9-933AF9A6FFF6}"/>
                </a:ext>
              </a:extLst>
            </p:cNvPr>
            <p:cNvSpPr txBox="1"/>
            <p:nvPr/>
          </p:nvSpPr>
          <p:spPr>
            <a:xfrm>
              <a:off x="468072" y="5324790"/>
              <a:ext cx="6122504" cy="954107"/>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Powered by the GSMA Open Gateway initiative</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Build with live telecom network APIs</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Create solutions in fintech, mobility, logistics, and more</a:t>
              </a:r>
            </a:p>
            <a:p>
              <a:pPr marL="285750" indent="-2857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Empowering developers to build the next generation of digital services</a:t>
              </a:r>
              <a:endParaRPr lang="en-IN"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9913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791D6C-D44B-7613-C39A-7C7689BE871E}"/>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sp>
        <p:nvSpPr>
          <p:cNvPr id="2" name="TextBox 1">
            <a:extLst>
              <a:ext uri="{FF2B5EF4-FFF2-40B4-BE49-F238E27FC236}">
                <a16:creationId xmlns:a16="http://schemas.microsoft.com/office/drawing/2014/main" id="{24CDF04B-C936-4458-127D-658DEBDCD2AF}"/>
              </a:ext>
            </a:extLst>
          </p:cNvPr>
          <p:cNvSpPr txBox="1"/>
          <p:nvPr/>
        </p:nvSpPr>
        <p:spPr>
          <a:xfrm>
            <a:off x="2086568" y="559274"/>
            <a:ext cx="8578217" cy="584775"/>
          </a:xfrm>
          <a:prstGeom prst="rect">
            <a:avLst/>
          </a:prstGeom>
          <a:noFill/>
        </p:spPr>
        <p:txBody>
          <a:bodyPr wrap="square">
            <a:spAutoFit/>
          </a:bodyPr>
          <a:lstStyle/>
          <a:p>
            <a:r>
              <a:rPr lang="en-IN" sz="3200" b="1" dirty="0">
                <a:solidFill>
                  <a:schemeClr val="tx1">
                    <a:lumMod val="75000"/>
                    <a:lumOff val="25000"/>
                  </a:schemeClr>
                </a:solidFill>
                <a:latin typeface="Arial" panose="020B0604020202020204" pitchFamily="34" charset="0"/>
                <a:cs typeface="Arial" panose="020B0604020202020204" pitchFamily="34" charset="0"/>
              </a:rPr>
              <a:t>Requests to the Ministries for IMC 2025</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66C410F-35D3-1D0B-90E1-723506A65749}"/>
              </a:ext>
            </a:extLst>
          </p:cNvPr>
          <p:cNvGrpSpPr/>
          <p:nvPr/>
        </p:nvGrpSpPr>
        <p:grpSpPr>
          <a:xfrm>
            <a:off x="637954" y="1454828"/>
            <a:ext cx="10978696" cy="4735388"/>
            <a:chOff x="469494" y="1662303"/>
            <a:chExt cx="10978696" cy="4735388"/>
          </a:xfrm>
        </p:grpSpPr>
        <p:sp>
          <p:nvSpPr>
            <p:cNvPr id="8" name="TextBox 7">
              <a:extLst>
                <a:ext uri="{FF2B5EF4-FFF2-40B4-BE49-F238E27FC236}">
                  <a16:creationId xmlns:a16="http://schemas.microsoft.com/office/drawing/2014/main" id="{C51E805E-7BE1-6FFF-BF1C-E93703B797ED}"/>
                </a:ext>
              </a:extLst>
            </p:cNvPr>
            <p:cNvSpPr txBox="1"/>
            <p:nvPr/>
          </p:nvSpPr>
          <p:spPr>
            <a:xfrm>
              <a:off x="469494" y="1745135"/>
              <a:ext cx="5332492" cy="4652556"/>
            </a:xfrm>
            <a:prstGeom prst="rect">
              <a:avLst/>
            </a:prstGeom>
            <a:noFill/>
          </p:spPr>
          <p:txBody>
            <a:bodyPr wrap="square">
              <a:spAutoFit/>
            </a:bodyPr>
            <a:lstStyle/>
            <a:p>
              <a:pPr marL="342900" indent="-342900">
                <a:buFont typeface="+mj-lt"/>
                <a:buAutoNum type="arabicPeriod"/>
              </a:pPr>
              <a:r>
                <a:rPr lang="en-US" sz="1600" dirty="0">
                  <a:solidFill>
                    <a:srgbClr val="1F1F1F"/>
                  </a:solidFill>
                  <a:latin typeface="Arial" panose="020B0604020202020204" pitchFamily="34" charset="0"/>
                  <a:cs typeface="Arial" panose="020B0604020202020204" pitchFamily="34" charset="0"/>
                </a:rPr>
                <a:t>Ministry of Electronics and Information Technology (MeitY)</a:t>
              </a:r>
            </a:p>
            <a:p>
              <a:pPr marL="342900" indent="-342900">
                <a:buFont typeface="+mj-lt"/>
                <a:buAutoNum type="arabicPeriod"/>
              </a:pPr>
              <a:r>
                <a:rPr lang="en-US" sz="1600" dirty="0">
                  <a:solidFill>
                    <a:srgbClr val="1F1F1F"/>
                  </a:solidFill>
                  <a:latin typeface="Arial" panose="020B0604020202020204" pitchFamily="34" charset="0"/>
                  <a:cs typeface="Arial" panose="020B0604020202020204" pitchFamily="34" charset="0"/>
                </a:rPr>
                <a:t>Department of Science &amp; Technology (DST)</a:t>
              </a:r>
            </a:p>
            <a:p>
              <a:pPr marL="342900" indent="-342900">
                <a:buFont typeface="+mj-lt"/>
                <a:buAutoNum type="arabicPeriod"/>
              </a:pPr>
              <a:r>
                <a:rPr lang="en-IN" sz="1600" dirty="0">
                  <a:solidFill>
                    <a:srgbClr val="1F1F1F"/>
                  </a:solidFill>
                  <a:latin typeface="Arial" panose="020B0604020202020204" pitchFamily="34" charset="0"/>
                  <a:cs typeface="Arial" panose="020B0604020202020204" pitchFamily="34" charset="0"/>
                </a:rPr>
                <a:t>Ministry of External Affairs</a:t>
              </a:r>
            </a:p>
            <a:p>
              <a:pPr marL="342900" indent="-342900">
                <a:buFont typeface="+mj-lt"/>
                <a:buAutoNum type="arabicPeriod"/>
              </a:pPr>
              <a:r>
                <a:rPr lang="en-IN" sz="1600" dirty="0">
                  <a:solidFill>
                    <a:srgbClr val="1F1F1F"/>
                  </a:solidFill>
                  <a:latin typeface="Arial" panose="020B0604020202020204" pitchFamily="34" charset="0"/>
                  <a:cs typeface="Arial" panose="020B0604020202020204" pitchFamily="34" charset="0"/>
                </a:rPr>
                <a:t>Ministry of Railways </a:t>
              </a:r>
            </a:p>
            <a:p>
              <a:pPr marL="342900" indent="-342900">
                <a:buFont typeface="+mj-lt"/>
                <a:buAutoNum type="arabicPeriod"/>
              </a:pPr>
              <a:r>
                <a:rPr lang="en-IN" sz="1600" dirty="0">
                  <a:solidFill>
                    <a:srgbClr val="1F1F1F"/>
                  </a:solidFill>
                  <a:latin typeface="Arial" panose="020B0604020202020204" pitchFamily="34" charset="0"/>
                  <a:cs typeface="Arial" panose="020B0604020202020204" pitchFamily="34" charset="0"/>
                </a:rPr>
                <a:t>Ministry of Defence (MoD)</a:t>
              </a:r>
            </a:p>
            <a:p>
              <a:pPr marL="355600" indent="-342900">
                <a:spcBef>
                  <a:spcPts val="100"/>
                </a:spcBef>
                <a:buFont typeface="+mj-lt"/>
                <a:buAutoNum type="arabicPeriod"/>
                <a:tabLst>
                  <a:tab pos="240665" algn="l"/>
                </a:tabLst>
              </a:pPr>
              <a:r>
                <a:rPr lang="en-IN" sz="1600" dirty="0">
                  <a:solidFill>
                    <a:srgbClr val="1F1F1F"/>
                  </a:solidFill>
                  <a:latin typeface="Arial" panose="020B0604020202020204" pitchFamily="34" charset="0"/>
                  <a:cs typeface="Arial" panose="020B0604020202020204" pitchFamily="34" charset="0"/>
                </a:rPr>
                <a:t>Ministry of Education</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Department of Health and Family Welfare (</a:t>
              </a:r>
              <a:r>
                <a:rPr lang="en-US" sz="1600" dirty="0" err="1">
                  <a:solidFill>
                    <a:srgbClr val="1F1F1F"/>
                  </a:solidFill>
                  <a:latin typeface="Arial" panose="020B0604020202020204" pitchFamily="34" charset="0"/>
                  <a:cs typeface="Arial" panose="020B0604020202020204" pitchFamily="34" charset="0"/>
                </a:rPr>
                <a:t>DoH&amp;FW</a:t>
              </a:r>
              <a:r>
                <a:rPr lang="en-US" sz="1600" dirty="0">
                  <a:solidFill>
                    <a:srgbClr val="1F1F1F"/>
                  </a:solidFill>
                  <a:latin typeface="Arial" panose="020B0604020202020204" pitchFamily="34" charset="0"/>
                  <a:cs typeface="Arial" panose="020B0604020202020204" pitchFamily="34" charset="0"/>
                </a:rPr>
                <a:t>)</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Department of Agriculture &amp; Farmers Welfare (DA&amp;FW)</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Ministry of Housing &amp; Urban Affairs (</a:t>
              </a:r>
              <a:r>
                <a:rPr lang="en-US" sz="1600" dirty="0" err="1">
                  <a:solidFill>
                    <a:srgbClr val="1F1F1F"/>
                  </a:solidFill>
                  <a:latin typeface="Arial" panose="020B0604020202020204" pitchFamily="34" charset="0"/>
                  <a:cs typeface="Arial" panose="020B0604020202020204" pitchFamily="34" charset="0"/>
                </a:rPr>
                <a:t>MoHUA</a:t>
              </a:r>
              <a:r>
                <a:rPr lang="en-US" sz="1600" dirty="0">
                  <a:solidFill>
                    <a:srgbClr val="1F1F1F"/>
                  </a:solidFill>
                  <a:latin typeface="Arial" panose="020B0604020202020204" pitchFamily="34" charset="0"/>
                  <a:cs typeface="Arial" panose="020B0604020202020204" pitchFamily="34" charset="0"/>
                </a:rPr>
                <a:t>)</a:t>
              </a:r>
              <a:endParaRPr lang="en-IN" sz="1600" dirty="0">
                <a:solidFill>
                  <a:srgbClr val="1F1F1F"/>
                </a:solidFill>
                <a:latin typeface="Arial" panose="020B0604020202020204" pitchFamily="34" charset="0"/>
                <a:cs typeface="Arial" panose="020B0604020202020204" pitchFamily="34" charset="0"/>
              </a:endParaRPr>
            </a:p>
            <a:p>
              <a:pPr marL="355600" indent="-342900">
                <a:spcBef>
                  <a:spcPts val="100"/>
                </a:spcBef>
                <a:buFont typeface="+mj-lt"/>
                <a:buAutoNum type="arabicPeriod"/>
                <a:tabLst>
                  <a:tab pos="240665" algn="l"/>
                </a:tabLst>
              </a:pPr>
              <a:r>
                <a:rPr lang="en-IN" sz="1600" dirty="0">
                  <a:solidFill>
                    <a:srgbClr val="1F1F1F"/>
                  </a:solidFill>
                  <a:latin typeface="Arial" panose="020B0604020202020204" pitchFamily="34" charset="0"/>
                  <a:cs typeface="Arial" panose="020B0604020202020204" pitchFamily="34" charset="0"/>
                </a:rPr>
                <a:t>Ministry of Power (</a:t>
              </a:r>
              <a:r>
                <a:rPr lang="en-IN" sz="1600" dirty="0" err="1">
                  <a:solidFill>
                    <a:srgbClr val="1F1F1F"/>
                  </a:solidFill>
                  <a:latin typeface="Arial" panose="020B0604020202020204" pitchFamily="34" charset="0"/>
                  <a:cs typeface="Arial" panose="020B0604020202020204" pitchFamily="34" charset="0"/>
                </a:rPr>
                <a:t>MoP</a:t>
              </a:r>
              <a:r>
                <a:rPr lang="en-IN" sz="1600" dirty="0">
                  <a:solidFill>
                    <a:srgbClr val="1F1F1F"/>
                  </a:solidFill>
                  <a:latin typeface="Arial" panose="020B0604020202020204" pitchFamily="34" charset="0"/>
                  <a:cs typeface="Arial" panose="020B0604020202020204" pitchFamily="34" charset="0"/>
                </a:rPr>
                <a:t>)</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Ministry of Road Transport and Highway (MoRTH)</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Department of Expenditure (DoE), Ministry of Finance</a:t>
              </a:r>
            </a:p>
            <a:p>
              <a:pPr marL="355600" indent="-342900">
                <a:spcBef>
                  <a:spcPts val="100"/>
                </a:spcBef>
                <a:buFont typeface="+mj-lt"/>
                <a:buAutoNum type="arabicPeriod"/>
                <a:tabLst>
                  <a:tab pos="240665" algn="l"/>
                </a:tabLst>
              </a:pPr>
              <a:r>
                <a:rPr lang="en-IN" sz="1600" dirty="0">
                  <a:solidFill>
                    <a:srgbClr val="1F1F1F"/>
                  </a:solidFill>
                  <a:latin typeface="Arial" panose="020B0604020202020204" pitchFamily="34" charset="0"/>
                  <a:cs typeface="Arial" panose="020B0604020202020204" pitchFamily="34" charset="0"/>
                </a:rPr>
                <a:t>Department of Space (DoS)</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Ministry of Information &amp; Broadcasting (MIB)</a:t>
              </a:r>
            </a:p>
            <a:p>
              <a:pPr marL="355600" indent="-342900">
                <a:spcBef>
                  <a:spcPts val="100"/>
                </a:spcBef>
                <a:buFont typeface="+mj-lt"/>
                <a:buAutoNum type="arabicPeriod"/>
                <a:tabLst>
                  <a:tab pos="240665" algn="l"/>
                </a:tabLst>
              </a:pPr>
              <a:r>
                <a:rPr lang="en-US" sz="1600" dirty="0">
                  <a:solidFill>
                    <a:srgbClr val="1F1F1F"/>
                  </a:solidFill>
                  <a:latin typeface="Arial" panose="020B0604020202020204" pitchFamily="34" charset="0"/>
                  <a:cs typeface="Arial" panose="020B0604020202020204" pitchFamily="34" charset="0"/>
                </a:rPr>
                <a:t>Ministry of New &amp; Renewable Energy (MNRE)</a:t>
              </a:r>
              <a:endParaRPr lang="en-IN" sz="1600" dirty="0">
                <a:solidFill>
                  <a:srgbClr val="1F1F1F"/>
                </a:solidFill>
                <a:latin typeface="Arial" panose="020B0604020202020204" pitchFamily="34" charset="0"/>
                <a:cs typeface="Arial" panose="020B0604020202020204" pitchFamily="34" charset="0"/>
              </a:endParaRPr>
            </a:p>
          </p:txBody>
        </p:sp>
        <p:cxnSp>
          <p:nvCxnSpPr>
            <p:cNvPr id="12" name="Google Shape;627;p29">
              <a:extLst>
                <a:ext uri="{FF2B5EF4-FFF2-40B4-BE49-F238E27FC236}">
                  <a16:creationId xmlns:a16="http://schemas.microsoft.com/office/drawing/2014/main" id="{2A56DF11-03EB-697C-D8FA-9695B0788DC6}"/>
                </a:ext>
              </a:extLst>
            </p:cNvPr>
            <p:cNvCxnSpPr>
              <a:cxnSpLocks/>
            </p:cNvCxnSpPr>
            <p:nvPr/>
          </p:nvCxnSpPr>
          <p:spPr>
            <a:xfrm flipV="1">
              <a:off x="6024882" y="1662303"/>
              <a:ext cx="0" cy="4571999"/>
            </a:xfrm>
            <a:prstGeom prst="straightConnector1">
              <a:avLst/>
            </a:prstGeom>
            <a:noFill/>
            <a:ln w="19050" cap="flat" cmpd="sng">
              <a:solidFill>
                <a:schemeClr val="tx1">
                  <a:lumMod val="75000"/>
                  <a:lumOff val="25000"/>
                </a:schemeClr>
              </a:solidFill>
              <a:prstDash val="sysDash"/>
              <a:round/>
              <a:headEnd type="none" w="sm" len="sm"/>
              <a:tailEnd type="none" w="sm" len="sm"/>
            </a:ln>
          </p:spPr>
        </p:cxnSp>
        <p:sp>
          <p:nvSpPr>
            <p:cNvPr id="17" name="TextBox 16">
              <a:extLst>
                <a:ext uri="{FF2B5EF4-FFF2-40B4-BE49-F238E27FC236}">
                  <a16:creationId xmlns:a16="http://schemas.microsoft.com/office/drawing/2014/main" id="{749BE12D-EFB8-A336-D50B-213F9F67C3E0}"/>
                </a:ext>
              </a:extLst>
            </p:cNvPr>
            <p:cNvSpPr txBox="1"/>
            <p:nvPr/>
          </p:nvSpPr>
          <p:spPr>
            <a:xfrm>
              <a:off x="6354880" y="2459530"/>
              <a:ext cx="5093310" cy="3123932"/>
            </a:xfrm>
            <a:prstGeom prst="rect">
              <a:avLst/>
            </a:prstGeom>
            <a:noFill/>
          </p:spPr>
          <p:txBody>
            <a:bodyPr wrap="square">
              <a:spAutoFit/>
            </a:bodyPr>
            <a:lstStyle/>
            <a:p>
              <a:pPr marL="240665" indent="-227965">
                <a:spcBef>
                  <a:spcPts val="100"/>
                </a:spcBef>
                <a:buChar char="•"/>
                <a:tabLst>
                  <a:tab pos="240665" algn="l"/>
                </a:tabLst>
              </a:pPr>
              <a:r>
                <a:rPr lang="en-IN" sz="1600" dirty="0">
                  <a:solidFill>
                    <a:srgbClr val="1F1F1F"/>
                  </a:solidFill>
                  <a:latin typeface="Arial" panose="020B0604020202020204" pitchFamily="34" charset="0"/>
                  <a:cs typeface="Arial" panose="020B0604020202020204" pitchFamily="34" charset="0"/>
                </a:rPr>
                <a:t>Showcase technology (5G, AI, IoT, Deep Tech, Satcom, Quantum, Cyber security, etc.) application in respective exhibition area</a:t>
              </a:r>
            </a:p>
            <a:p>
              <a:pPr marL="240665" indent="-227965">
                <a:spcBef>
                  <a:spcPts val="100"/>
                </a:spcBef>
                <a:buChar char="•"/>
                <a:tabLst>
                  <a:tab pos="240665" algn="l"/>
                </a:tabLst>
              </a:pPr>
              <a:r>
                <a:rPr lang="en-IN" sz="1600" dirty="0">
                  <a:solidFill>
                    <a:srgbClr val="1F1F1F"/>
                  </a:solidFill>
                  <a:latin typeface="Arial" panose="020B0604020202020204" pitchFamily="34" charset="0"/>
                  <a:cs typeface="Arial" panose="020B0604020202020204" pitchFamily="34" charset="0"/>
                </a:rPr>
                <a:t>Free Exhibition Space: 20 Sqm each (to be distributed among 10 Ministries)</a:t>
              </a:r>
            </a:p>
            <a:p>
              <a:pPr marL="240665" indent="-227965">
                <a:spcBef>
                  <a:spcPts val="100"/>
                </a:spcBef>
                <a:buChar char="•"/>
                <a:tabLst>
                  <a:tab pos="240665" algn="l"/>
                </a:tabLst>
              </a:pPr>
              <a:r>
                <a:rPr lang="en-IN" sz="1600" dirty="0">
                  <a:solidFill>
                    <a:srgbClr val="1F1F1F"/>
                  </a:solidFill>
                  <a:latin typeface="Arial" panose="020B0604020202020204" pitchFamily="34" charset="0"/>
                  <a:cs typeface="Arial" panose="020B0604020202020204" pitchFamily="34" charset="0"/>
                </a:rPr>
                <a:t>IMC will offer Discounted Rate for Additional Bare space: INR 20,200 + GST (INR 23,836) </a:t>
              </a:r>
              <a:endParaRPr lang="en-IN" sz="1600" b="1" dirty="0">
                <a:solidFill>
                  <a:srgbClr val="1F1F1F"/>
                </a:solidFill>
                <a:latin typeface="Arial" panose="020B0604020202020204" pitchFamily="34" charset="0"/>
                <a:cs typeface="Arial" panose="020B0604020202020204" pitchFamily="34" charset="0"/>
              </a:endParaRPr>
            </a:p>
            <a:p>
              <a:pPr marL="240665" indent="-227965">
                <a:spcBef>
                  <a:spcPts val="100"/>
                </a:spcBef>
                <a:buChar char="•"/>
                <a:tabLst>
                  <a:tab pos="240665" algn="l"/>
                </a:tabLst>
              </a:pPr>
              <a:r>
                <a:rPr lang="en-IN" sz="1600" dirty="0">
                  <a:solidFill>
                    <a:srgbClr val="1F1F1F"/>
                  </a:solidFill>
                  <a:latin typeface="Arial" panose="020B0604020202020204" pitchFamily="34" charset="0"/>
                  <a:cs typeface="Arial" panose="020B0604020202020204" pitchFamily="34" charset="0"/>
                </a:rPr>
                <a:t>Construction Cost: to be borne by respective ministries</a:t>
              </a:r>
            </a:p>
            <a:p>
              <a:pPr marL="240665" indent="-227965">
                <a:spcBef>
                  <a:spcPts val="100"/>
                </a:spcBef>
                <a:buChar char="•"/>
                <a:tabLst>
                  <a:tab pos="240665" algn="l"/>
                </a:tabLst>
              </a:pPr>
              <a:r>
                <a:rPr lang="en-IN" sz="1600" dirty="0">
                  <a:solidFill>
                    <a:srgbClr val="1F1F1F"/>
                  </a:solidFill>
                  <a:latin typeface="Arial" panose="020B0604020202020204" pitchFamily="34" charset="0"/>
                  <a:cs typeface="Arial" panose="020B0604020202020204" pitchFamily="34" charset="0"/>
                </a:rPr>
                <a:t>Nodal officer from every ministry</a:t>
              </a:r>
            </a:p>
            <a:p>
              <a:pPr marL="240665" indent="-227965">
                <a:lnSpc>
                  <a:spcPct val="100000"/>
                </a:lnSpc>
                <a:spcBef>
                  <a:spcPts val="100"/>
                </a:spcBef>
                <a:buChar char="•"/>
                <a:tabLst>
                  <a:tab pos="240665" algn="l"/>
                </a:tabLst>
              </a:pPr>
              <a:endParaRPr lang="en-IN" sz="1600" dirty="0">
                <a:solidFill>
                  <a:srgbClr val="1F1F1F"/>
                </a:solidFill>
                <a:latin typeface="Arial" panose="020B0604020202020204" pitchFamily="34" charset="0"/>
                <a:cs typeface="Arial" panose="020B0604020202020204" pitchFamily="34" charset="0"/>
              </a:endParaRPr>
            </a:p>
            <a:p>
              <a:pPr marL="240665" indent="-227965">
                <a:lnSpc>
                  <a:spcPct val="100000"/>
                </a:lnSpc>
                <a:spcBef>
                  <a:spcPts val="100"/>
                </a:spcBef>
                <a:buChar char="•"/>
                <a:tabLst>
                  <a:tab pos="240665" algn="l"/>
                </a:tabLst>
              </a:pPr>
              <a:endParaRPr lang="en-IN" sz="1600" dirty="0">
                <a:solidFill>
                  <a:srgbClr val="1F1F1F"/>
                </a:solidFill>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80403C3B-9392-F975-DEEB-A717D02A6C7F}"/>
              </a:ext>
            </a:extLst>
          </p:cNvPr>
          <p:cNvSpPr txBox="1"/>
          <p:nvPr/>
        </p:nvSpPr>
        <p:spPr>
          <a:xfrm>
            <a:off x="8422416" y="5851662"/>
            <a:ext cx="3131630" cy="338554"/>
          </a:xfrm>
          <a:prstGeom prst="rect">
            <a:avLst/>
          </a:prstGeom>
          <a:noFill/>
        </p:spPr>
        <p:txBody>
          <a:bodyPr wrap="square">
            <a:spAutoFit/>
          </a:bodyPr>
          <a:lstStyle/>
          <a:p>
            <a:pPr marL="12700">
              <a:lnSpc>
                <a:spcPct val="100000"/>
              </a:lnSpc>
              <a:spcBef>
                <a:spcPts val="100"/>
              </a:spcBef>
              <a:tabLst>
                <a:tab pos="240665" algn="l"/>
              </a:tabLst>
            </a:pPr>
            <a:r>
              <a:rPr lang="en-IN" sz="1600" i="1" dirty="0">
                <a:solidFill>
                  <a:srgbClr val="1F1F1F"/>
                </a:solidFill>
                <a:latin typeface="Arial" panose="020B0604020202020204" pitchFamily="34" charset="0"/>
                <a:cs typeface="Arial" panose="020B0604020202020204" pitchFamily="34" charset="0"/>
              </a:rPr>
              <a:t>Key updates in upcoming slides</a:t>
            </a:r>
          </a:p>
        </p:txBody>
      </p:sp>
      <p:pic>
        <p:nvPicPr>
          <p:cNvPr id="5" name="Picture 4">
            <a:extLst>
              <a:ext uri="{FF2B5EF4-FFF2-40B4-BE49-F238E27FC236}">
                <a16:creationId xmlns:a16="http://schemas.microsoft.com/office/drawing/2014/main" id="{BD28EDE1-4B5B-3BBE-7DE1-88EAF2EE0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504" y="314216"/>
            <a:ext cx="1017110" cy="707136"/>
          </a:xfrm>
          <a:prstGeom prst="rect">
            <a:avLst/>
          </a:prstGeom>
        </p:spPr>
      </p:pic>
    </p:spTree>
    <p:extLst>
      <p:ext uri="{BB962C8B-B14F-4D97-AF65-F5344CB8AC3E}">
        <p14:creationId xmlns:p14="http://schemas.microsoft.com/office/powerpoint/2010/main" val="40603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2D21-0CDD-4401-EC19-0564E4E69B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8F53BC-E158-50C1-4A79-CE8E3B064B93}"/>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grpSp>
        <p:nvGrpSpPr>
          <p:cNvPr id="5" name="Group 4">
            <a:extLst>
              <a:ext uri="{FF2B5EF4-FFF2-40B4-BE49-F238E27FC236}">
                <a16:creationId xmlns:a16="http://schemas.microsoft.com/office/drawing/2014/main" id="{ABF1B174-88D6-4D0B-F596-5D68F283873C}"/>
              </a:ext>
            </a:extLst>
          </p:cNvPr>
          <p:cNvGrpSpPr/>
          <p:nvPr/>
        </p:nvGrpSpPr>
        <p:grpSpPr>
          <a:xfrm>
            <a:off x="646180" y="1310297"/>
            <a:ext cx="11545820" cy="4883883"/>
            <a:chOff x="646180" y="1246507"/>
            <a:chExt cx="11545820" cy="4883883"/>
          </a:xfrm>
        </p:grpSpPr>
        <p:sp>
          <p:nvSpPr>
            <p:cNvPr id="26" name="TextBox 25">
              <a:extLst>
                <a:ext uri="{FF2B5EF4-FFF2-40B4-BE49-F238E27FC236}">
                  <a16:creationId xmlns:a16="http://schemas.microsoft.com/office/drawing/2014/main" id="{9E00E21B-D77D-145D-78DD-84BADA16F21F}"/>
                </a:ext>
              </a:extLst>
            </p:cNvPr>
            <p:cNvSpPr txBox="1"/>
            <p:nvPr/>
          </p:nvSpPr>
          <p:spPr>
            <a:xfrm>
              <a:off x="646180" y="2488602"/>
              <a:ext cx="5233310" cy="3267561"/>
            </a:xfrm>
            <a:prstGeom prst="rect">
              <a:avLst/>
            </a:prstGeom>
            <a:noFill/>
          </p:spPr>
          <p:txBody>
            <a:bodyPr wrap="square" numCol="1" rtlCol="0">
              <a:spAutoFit/>
            </a:bodyPr>
            <a:lstStyle/>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Logo support</a:t>
              </a:r>
            </a:p>
            <a:p>
              <a:pPr marL="12700">
                <a:lnSpc>
                  <a:spcPct val="100000"/>
                </a:lnSpc>
                <a:spcBef>
                  <a:spcPts val="100"/>
                </a:spcBef>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Confirmation on Booth space: 400 sqm Approx. (including startups on Quantum and Cyber physical systems)</a:t>
              </a:r>
            </a:p>
            <a:p>
              <a:pPr marL="240665" indent="-227965">
                <a:lnSpc>
                  <a:spcPct val="100000"/>
                </a:lnSpc>
                <a:spcBef>
                  <a:spcPts val="106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Detailed program for Quantum and Cyber physical System Summit</a:t>
              </a:r>
            </a:p>
            <a:p>
              <a:pPr marL="240665" indent="-227965">
                <a:lnSpc>
                  <a:spcPct val="100000"/>
                </a:lnSpc>
                <a:spcBef>
                  <a:spcPts val="1060"/>
                </a:spcBef>
                <a:buChar char="•"/>
                <a:tabLst>
                  <a:tab pos="240665" algn="l"/>
                </a:tabLst>
              </a:pPr>
              <a:r>
                <a:rPr lang="en-US" sz="1400" dirty="0">
                  <a:solidFill>
                    <a:srgbClr val="1F1F1F"/>
                  </a:solidFill>
                  <a:latin typeface="Arial" panose="020B0604020202020204" pitchFamily="34" charset="0"/>
                  <a:cs typeface="Arial" panose="020B0604020202020204" pitchFamily="34" charset="0"/>
                </a:rPr>
                <a:t>Blocking Calendar of Hon’ble DST Secretary as a Keynote Speaker in Quantum Summit.</a:t>
              </a:r>
            </a:p>
            <a:p>
              <a:pPr marL="240665" indent="-227965">
                <a:lnSpc>
                  <a:spcPct val="100000"/>
                </a:lnSpc>
                <a:spcBef>
                  <a:spcPts val="1060"/>
                </a:spcBef>
                <a:buChar char="•"/>
                <a:tabLst>
                  <a:tab pos="240665" algn="l"/>
                </a:tabLst>
              </a:pPr>
              <a:r>
                <a:rPr lang="en-US" sz="1400" dirty="0">
                  <a:solidFill>
                    <a:srgbClr val="1F1F1F"/>
                  </a:solidFill>
                  <a:latin typeface="Arial" panose="020B0604020202020204" pitchFamily="34" charset="0"/>
                  <a:cs typeface="Arial" panose="020B0604020202020204" pitchFamily="34" charset="0"/>
                </a:rPr>
                <a:t>2-hour session of DST Secretary on Vice Chancellors’ Roundtable Conference on Strategic Utilization of the GOI ₹1 Lakh Crore </a:t>
              </a:r>
              <a:r>
                <a:rPr lang="en-US" sz="1400" dirty="0" err="1">
                  <a:solidFill>
                    <a:srgbClr val="1F1F1F"/>
                  </a:solidFill>
                  <a:latin typeface="Arial" panose="020B0604020202020204" pitchFamily="34" charset="0"/>
                  <a:cs typeface="Arial" panose="020B0604020202020204" pitchFamily="34" charset="0"/>
                </a:rPr>
                <a:t>Anusandhan</a:t>
              </a:r>
              <a:r>
                <a:rPr lang="en-US" sz="1400" dirty="0">
                  <a:solidFill>
                    <a:srgbClr val="1F1F1F"/>
                  </a:solidFill>
                  <a:latin typeface="Arial" panose="020B0604020202020204" pitchFamily="34" charset="0"/>
                  <a:cs typeface="Arial" panose="020B0604020202020204" pitchFamily="34" charset="0"/>
                </a:rPr>
                <a:t> R&amp;D Fund, on 9th Oct; 4-6 pm;</a:t>
              </a:r>
            </a:p>
            <a:p>
              <a:pPr marL="240665" indent="-227965">
                <a:lnSpc>
                  <a:spcPct val="100000"/>
                </a:lnSpc>
                <a:spcBef>
                  <a:spcPts val="1060"/>
                </a:spcBef>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p:txBody>
        </p:sp>
        <p:cxnSp>
          <p:nvCxnSpPr>
            <p:cNvPr id="6" name="Google Shape;627;p29">
              <a:extLst>
                <a:ext uri="{FF2B5EF4-FFF2-40B4-BE49-F238E27FC236}">
                  <a16:creationId xmlns:a16="http://schemas.microsoft.com/office/drawing/2014/main" id="{0B7C9FB3-0EAD-9C73-73C7-9E2BBD0B960A}"/>
                </a:ext>
              </a:extLst>
            </p:cNvPr>
            <p:cNvCxnSpPr>
              <a:cxnSpLocks/>
            </p:cNvCxnSpPr>
            <p:nvPr/>
          </p:nvCxnSpPr>
          <p:spPr>
            <a:xfrm flipV="1">
              <a:off x="6292091" y="1246507"/>
              <a:ext cx="0" cy="4883883"/>
            </a:xfrm>
            <a:prstGeom prst="straightConnector1">
              <a:avLst/>
            </a:prstGeom>
            <a:noFill/>
            <a:ln w="19050" cap="flat" cmpd="sng">
              <a:solidFill>
                <a:schemeClr val="tx1">
                  <a:lumMod val="75000"/>
                  <a:lumOff val="25000"/>
                </a:schemeClr>
              </a:solidFill>
              <a:prstDash val="sysDash"/>
              <a:round/>
              <a:headEnd type="none" w="sm" len="sm"/>
              <a:tailEnd type="none" w="sm" len="sm"/>
            </a:ln>
          </p:spPr>
        </p:cxnSp>
        <p:sp>
          <p:nvSpPr>
            <p:cNvPr id="14" name="TextBox 13">
              <a:extLst>
                <a:ext uri="{FF2B5EF4-FFF2-40B4-BE49-F238E27FC236}">
                  <a16:creationId xmlns:a16="http://schemas.microsoft.com/office/drawing/2014/main" id="{74A77278-3E30-ED25-EA8F-EB1C4555E93E}"/>
                </a:ext>
              </a:extLst>
            </p:cNvPr>
            <p:cNvSpPr txBox="1"/>
            <p:nvPr/>
          </p:nvSpPr>
          <p:spPr>
            <a:xfrm>
              <a:off x="697274" y="1573166"/>
              <a:ext cx="4743643" cy="707886"/>
            </a:xfrm>
            <a:prstGeom prst="rect">
              <a:avLst/>
            </a:prstGeom>
            <a:noFill/>
          </p:spPr>
          <p:txBody>
            <a:bodyPr wrap="square">
              <a:spAutoFit/>
            </a:bodyPr>
            <a:lstStyle/>
            <a:p>
              <a:pPr algn="l"/>
              <a:r>
                <a:rPr lang="en-US" sz="2000" b="1" i="0" dirty="0">
                  <a:solidFill>
                    <a:srgbClr val="1F1F1F"/>
                  </a:solidFill>
                  <a:effectLst/>
                  <a:latin typeface="Arial" panose="020B0604020202020204" pitchFamily="34" charset="0"/>
                  <a:cs typeface="Arial" panose="020B0604020202020204" pitchFamily="34" charset="0"/>
                </a:rPr>
                <a:t>Department of Science &amp; Technology, Ministry Of Science And Technology</a:t>
              </a:r>
            </a:p>
          </p:txBody>
        </p:sp>
        <p:sp>
          <p:nvSpPr>
            <p:cNvPr id="24" name="TextBox 23">
              <a:extLst>
                <a:ext uri="{FF2B5EF4-FFF2-40B4-BE49-F238E27FC236}">
                  <a16:creationId xmlns:a16="http://schemas.microsoft.com/office/drawing/2014/main" id="{76D51FEE-4F91-054D-38F4-EC5EE2551943}"/>
                </a:ext>
              </a:extLst>
            </p:cNvPr>
            <p:cNvSpPr txBox="1"/>
            <p:nvPr/>
          </p:nvSpPr>
          <p:spPr>
            <a:xfrm>
              <a:off x="6798039" y="2856170"/>
              <a:ext cx="5393961" cy="1436291"/>
            </a:xfrm>
            <a:prstGeom prst="rect">
              <a:avLst/>
            </a:prstGeom>
            <a:noFill/>
          </p:spPr>
          <p:txBody>
            <a:bodyPr wrap="square" numCol="1" rtlCol="0">
              <a:spAutoFit/>
            </a:bodyPr>
            <a:lstStyle/>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in following Panel discussions from Senior experts:</a:t>
              </a:r>
            </a:p>
            <a:p>
              <a:pPr marL="697865" lvl="1" indent="-227965">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Digital Infrastructure</a:t>
              </a:r>
            </a:p>
            <a:p>
              <a:pPr marL="697865" lvl="1" indent="-227965">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Industry 4.0</a:t>
              </a:r>
            </a:p>
            <a:p>
              <a:pPr marL="697865" lvl="1" indent="-227965">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5G Use cases</a:t>
              </a:r>
            </a:p>
            <a:p>
              <a:pPr marL="12700">
                <a:lnSpc>
                  <a:spcPct val="100000"/>
                </a:lnSpc>
                <a:spcBef>
                  <a:spcPts val="100"/>
                </a:spcBef>
                <a:tabLst>
                  <a:tab pos="240665" algn="l"/>
                </a:tabLst>
              </a:pPr>
              <a:endParaRPr lang="en-IN" sz="1400" dirty="0">
                <a:solidFill>
                  <a:srgbClr val="1F1F1F"/>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7094F9E-BC7E-8259-2F6B-D9A8CA961378}"/>
                </a:ext>
              </a:extLst>
            </p:cNvPr>
            <p:cNvSpPr txBox="1"/>
            <p:nvPr/>
          </p:nvSpPr>
          <p:spPr>
            <a:xfrm>
              <a:off x="6798039" y="2032511"/>
              <a:ext cx="4743643" cy="707886"/>
            </a:xfrm>
            <a:prstGeom prst="rect">
              <a:avLst/>
            </a:prstGeom>
            <a:noFill/>
          </p:spPr>
          <p:txBody>
            <a:bodyPr wrap="square">
              <a:spAutoFit/>
            </a:bodyPr>
            <a:lstStyle/>
            <a:p>
              <a:pPr algn="l"/>
              <a:r>
                <a:rPr lang="en-US" sz="2000" b="1" dirty="0">
                  <a:solidFill>
                    <a:srgbClr val="1F1F1F"/>
                  </a:solidFill>
                  <a:highlight>
                    <a:srgbClr val="FFFFFF"/>
                  </a:highlight>
                  <a:latin typeface="Arial" panose="020B0604020202020204" pitchFamily="34" charset="0"/>
                  <a:cs typeface="Arial" panose="020B0604020202020204" pitchFamily="34" charset="0"/>
                </a:rPr>
                <a:t>Ministry of Ports, Shipping and Waterways</a:t>
              </a:r>
            </a:p>
          </p:txBody>
        </p:sp>
      </p:grpSp>
      <p:pic>
        <p:nvPicPr>
          <p:cNvPr id="2" name="Picture 1">
            <a:extLst>
              <a:ext uri="{FF2B5EF4-FFF2-40B4-BE49-F238E27FC236}">
                <a16:creationId xmlns:a16="http://schemas.microsoft.com/office/drawing/2014/main" id="{2F9A06AD-45FD-B8F6-1B56-929318BF9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664" y="230090"/>
            <a:ext cx="1036320" cy="658368"/>
          </a:xfrm>
          <a:prstGeom prst="rect">
            <a:avLst/>
          </a:prstGeom>
        </p:spPr>
      </p:pic>
      <p:sp>
        <p:nvSpPr>
          <p:cNvPr id="3" name="TextBox 2">
            <a:extLst>
              <a:ext uri="{FF2B5EF4-FFF2-40B4-BE49-F238E27FC236}">
                <a16:creationId xmlns:a16="http://schemas.microsoft.com/office/drawing/2014/main" id="{2E08EEC0-8037-FBE1-9431-3E9867B424A2}"/>
              </a:ext>
            </a:extLst>
          </p:cNvPr>
          <p:cNvSpPr txBox="1"/>
          <p:nvPr/>
        </p:nvSpPr>
        <p:spPr>
          <a:xfrm>
            <a:off x="2086568" y="559274"/>
            <a:ext cx="8578217" cy="584775"/>
          </a:xfrm>
          <a:prstGeom prst="rect">
            <a:avLst/>
          </a:prstGeom>
          <a:noFill/>
        </p:spPr>
        <p:txBody>
          <a:bodyPr wrap="square">
            <a:spAutoFit/>
          </a:bodyPr>
          <a:lstStyle/>
          <a:p>
            <a:r>
              <a:rPr lang="en-IN" sz="3200" b="1" dirty="0">
                <a:solidFill>
                  <a:schemeClr val="tx1">
                    <a:lumMod val="75000"/>
                    <a:lumOff val="25000"/>
                  </a:schemeClr>
                </a:solidFill>
                <a:latin typeface="Arial" panose="020B0604020202020204" pitchFamily="34" charset="0"/>
                <a:cs typeface="Arial" panose="020B0604020202020204" pitchFamily="34" charset="0"/>
              </a:rPr>
              <a:t>Requests to the Ministries for IMC 2025</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52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791D6C-D44B-7613-C39A-7C7689BE871E}"/>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grpSp>
        <p:nvGrpSpPr>
          <p:cNvPr id="5" name="Group 4">
            <a:extLst>
              <a:ext uri="{FF2B5EF4-FFF2-40B4-BE49-F238E27FC236}">
                <a16:creationId xmlns:a16="http://schemas.microsoft.com/office/drawing/2014/main" id="{1E363514-1A77-E7EE-33CA-69C2D2C0E59A}"/>
              </a:ext>
            </a:extLst>
          </p:cNvPr>
          <p:cNvGrpSpPr/>
          <p:nvPr/>
        </p:nvGrpSpPr>
        <p:grpSpPr>
          <a:xfrm>
            <a:off x="1407291" y="936094"/>
            <a:ext cx="9540040" cy="1270791"/>
            <a:chOff x="1407291" y="787244"/>
            <a:chExt cx="9540040" cy="1270791"/>
          </a:xfrm>
        </p:grpSpPr>
        <p:sp>
          <p:nvSpPr>
            <p:cNvPr id="15" name="TextBox 14">
              <a:extLst>
                <a:ext uri="{FF2B5EF4-FFF2-40B4-BE49-F238E27FC236}">
                  <a16:creationId xmlns:a16="http://schemas.microsoft.com/office/drawing/2014/main" id="{B01BC3BF-BC02-D4B8-D4AB-D35F0834BA1F}"/>
                </a:ext>
              </a:extLst>
            </p:cNvPr>
            <p:cNvSpPr txBox="1"/>
            <p:nvPr/>
          </p:nvSpPr>
          <p:spPr>
            <a:xfrm>
              <a:off x="2927951" y="787244"/>
              <a:ext cx="6803929" cy="400110"/>
            </a:xfrm>
            <a:prstGeom prst="rect">
              <a:avLst/>
            </a:prstGeom>
            <a:noFill/>
          </p:spPr>
          <p:txBody>
            <a:bodyPr wrap="square">
              <a:spAutoFit/>
            </a:bodyPr>
            <a:lstStyle/>
            <a:p>
              <a:pPr algn="l"/>
              <a:r>
                <a:rPr lang="en-US" sz="2000" b="1" i="0" dirty="0">
                  <a:solidFill>
                    <a:srgbClr val="1F1F1F"/>
                  </a:solidFill>
                  <a:effectLst/>
                  <a:latin typeface="Arial" panose="020B0604020202020204" pitchFamily="34" charset="0"/>
                  <a:cs typeface="Arial" panose="020B0604020202020204" pitchFamily="34" charset="0"/>
                </a:rPr>
                <a:t>Ministry Of Electronics &amp; Information Technology</a:t>
              </a:r>
            </a:p>
          </p:txBody>
        </p:sp>
        <p:sp>
          <p:nvSpPr>
            <p:cNvPr id="23" name="TextBox 22">
              <a:extLst>
                <a:ext uri="{FF2B5EF4-FFF2-40B4-BE49-F238E27FC236}">
                  <a16:creationId xmlns:a16="http://schemas.microsoft.com/office/drawing/2014/main" id="{01D5A235-1B9A-1A31-637B-2AAE3DF639E5}"/>
                </a:ext>
              </a:extLst>
            </p:cNvPr>
            <p:cNvSpPr txBox="1"/>
            <p:nvPr/>
          </p:nvSpPr>
          <p:spPr>
            <a:xfrm>
              <a:off x="1407291" y="1455306"/>
              <a:ext cx="9540040" cy="602729"/>
            </a:xfrm>
            <a:prstGeom prst="rect">
              <a:avLst/>
            </a:prstGeom>
            <a:noFill/>
          </p:spPr>
          <p:txBody>
            <a:bodyPr wrap="square" numCol="1" rtlCol="0">
              <a:spAutoFit/>
            </a:bodyPr>
            <a:lstStyle/>
            <a:p>
              <a:pPr marL="240665" indent="-227965">
                <a:spcBef>
                  <a:spcPts val="1060"/>
                </a:spcBef>
                <a:buChar char="•"/>
                <a:tabLst>
                  <a:tab pos="240665" algn="l"/>
                </a:tabLst>
              </a:pPr>
              <a:endParaRPr lang="en-IN" sz="1200" dirty="0">
                <a:solidFill>
                  <a:srgbClr val="1F1F1F"/>
                </a:solidFill>
                <a:latin typeface="Arial" panose="020B0604020202020204" pitchFamily="34" charset="0"/>
                <a:cs typeface="Arial" panose="020B0604020202020204" pitchFamily="34" charset="0"/>
              </a:endParaRPr>
            </a:p>
            <a:p>
              <a:pPr marL="240665" indent="-227965">
                <a:spcBef>
                  <a:spcPts val="1060"/>
                </a:spcBef>
                <a:buChar char="•"/>
                <a:tabLst>
                  <a:tab pos="240665" algn="l"/>
                </a:tabLst>
              </a:pPr>
              <a:endParaRPr lang="en-IN" sz="1200" dirty="0">
                <a:solidFill>
                  <a:srgbClr val="1F1F1F"/>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53E5CC00-F0CE-335A-E37B-02EB234D8D7E}"/>
              </a:ext>
            </a:extLst>
          </p:cNvPr>
          <p:cNvSpPr txBox="1"/>
          <p:nvPr/>
        </p:nvSpPr>
        <p:spPr>
          <a:xfrm>
            <a:off x="908304" y="1604156"/>
            <a:ext cx="11283696" cy="4301177"/>
          </a:xfrm>
          <a:prstGeom prst="rect">
            <a:avLst/>
          </a:prstGeom>
          <a:noFill/>
        </p:spPr>
        <p:txBody>
          <a:bodyPr wrap="square" numCol="1">
            <a:spAutoFit/>
          </a:bodyPr>
          <a:lstStyle/>
          <a:p>
            <a:pPr marL="927100" lvl="2">
              <a:spcBef>
                <a:spcPts val="100"/>
              </a:spcBef>
              <a:tabLst>
                <a:tab pos="240665" algn="l"/>
              </a:tabLst>
            </a:pPr>
            <a:endParaRPr lang="en-US" sz="1400" dirty="0">
              <a:latin typeface="Arial" panose="020B0604020202020204" pitchFamily="34" charset="0"/>
              <a:cs typeface="Arial" panose="020B0604020202020204" pitchFamily="34" charset="0"/>
            </a:endParaRPr>
          </a:p>
          <a:p>
            <a:pPr marL="240665" indent="-227965">
              <a:spcBef>
                <a:spcPts val="100"/>
              </a:spcBef>
              <a:buChar char="•"/>
              <a:tabLst>
                <a:tab pos="240665" algn="l"/>
              </a:tabLst>
            </a:pPr>
            <a:r>
              <a:rPr lang="en-IN" sz="1400" dirty="0">
                <a:latin typeface="Arial" panose="020B0604020202020204" pitchFamily="34" charset="0"/>
                <a:cs typeface="Arial" panose="020B0604020202020204" pitchFamily="34" charset="0"/>
              </a:rPr>
              <a:t>Presence of Leadership of MeiTY for AI Summits on 9 October 2025</a:t>
            </a:r>
          </a:p>
          <a:p>
            <a:pPr marL="240665" indent="-227965">
              <a:spcBef>
                <a:spcPts val="100"/>
              </a:spcBef>
              <a:buChar char="•"/>
              <a:tabLst>
                <a:tab pos="240665" algn="l"/>
              </a:tabLst>
            </a:pPr>
            <a:r>
              <a:rPr lang="en-IN" sz="1400" dirty="0">
                <a:latin typeface="Arial" panose="020B0604020202020204" pitchFamily="34" charset="0"/>
                <a:cs typeface="Arial" panose="020B0604020202020204" pitchFamily="34" charset="0"/>
              </a:rPr>
              <a:t>Logo support of MeitY, Digital India, India AI Mission, STPI</a:t>
            </a:r>
          </a:p>
          <a:p>
            <a:pPr marL="240665" indent="-227965">
              <a:spcBef>
                <a:spcPts val="100"/>
              </a:spcBef>
              <a:buChar char="•"/>
              <a:tabLst>
                <a:tab pos="240665" algn="l"/>
              </a:tabLst>
            </a:pPr>
            <a:r>
              <a:rPr lang="en-IN" sz="1400" dirty="0">
                <a:latin typeface="Arial" panose="020B0604020202020204" pitchFamily="34" charset="0"/>
                <a:cs typeface="Arial" panose="020B0604020202020204" pitchFamily="34" charset="0"/>
              </a:rPr>
              <a:t>Booth space: 416 sqm (MeitY + STPI): </a:t>
            </a:r>
          </a:p>
          <a:p>
            <a:pPr marL="240665" indent="-227965">
              <a:spcBef>
                <a:spcPts val="100"/>
              </a:spcBef>
              <a:buChar char="•"/>
              <a:tabLst>
                <a:tab pos="240665" algn="l"/>
              </a:tabLst>
            </a:pPr>
            <a:endParaRPr lang="en-IN" sz="1400" dirty="0">
              <a:latin typeface="Arial" panose="020B0604020202020204" pitchFamily="34" charset="0"/>
              <a:cs typeface="Arial" panose="020B0604020202020204" pitchFamily="34" charset="0"/>
            </a:endParaRPr>
          </a:p>
          <a:p>
            <a:pPr marL="298450" indent="-285750">
              <a:spcBef>
                <a:spcPts val="100"/>
              </a:spcBef>
              <a:buFont typeface="Arial" panose="020B0604020202020204" pitchFamily="34" charset="0"/>
              <a:buChar char="•"/>
              <a:tabLst>
                <a:tab pos="240665" algn="l"/>
              </a:tabLst>
            </a:pPr>
            <a:r>
              <a:rPr lang="en-IN" sz="1400" dirty="0">
                <a:latin typeface="Arial" panose="020B0604020202020204" pitchFamily="34" charset="0"/>
                <a:cs typeface="Arial" panose="020B0604020202020204" pitchFamily="34" charset="0"/>
              </a:rPr>
              <a:t>Proposed Panels for AI Summits:</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Democratizing Intelligence: Building India’s AI Infrastructure</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Rewriting the Rules: Gen AI and the Future of Enterprises</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Building Bharat’s Future with Applied AI</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The Future of AI Research: Open, Interdisciplinary, Global" / AI Research: Open by Design, Driven by Collaboration</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Intelligent, Adaptive, Secure: The Rise of Autonomous Networks/AI at the Core: The Road to Fully Autonomous Networks</a:t>
            </a:r>
          </a:p>
          <a:p>
            <a:pPr marL="812800" lvl="1" indent="-342900">
              <a:spcBef>
                <a:spcPts val="1060"/>
              </a:spcBef>
              <a:buFont typeface="+mj-lt"/>
              <a:buAutoNum type="arabicPeriod"/>
              <a:tabLst>
                <a:tab pos="240665" algn="l"/>
              </a:tabLst>
            </a:pPr>
            <a:r>
              <a:rPr lang="en-IN" sz="1400" dirty="0">
                <a:latin typeface="Arial" panose="020B0604020202020204" pitchFamily="34" charset="0"/>
                <a:cs typeface="Arial" panose="020B0604020202020204" pitchFamily="34" charset="0"/>
              </a:rPr>
              <a:t>Responsible AI: India’s Role in Global Governance and Societal Impact</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AI and the Future of Work: Skills, Jobs, and Workforce 2.0“</a:t>
            </a:r>
          </a:p>
          <a:p>
            <a:pPr marL="812800" lvl="1" indent="-342900">
              <a:spcBef>
                <a:spcPts val="1060"/>
              </a:spcBef>
              <a:buFont typeface="+mj-lt"/>
              <a:buAutoNum type="arabicPeriod"/>
              <a:tabLst>
                <a:tab pos="240665" algn="l"/>
              </a:tabLst>
            </a:pPr>
            <a:r>
              <a:rPr lang="en-US" sz="1400" dirty="0">
                <a:latin typeface="Arial" panose="020B0604020202020204" pitchFamily="34" charset="0"/>
                <a:cs typeface="Arial" panose="020B0604020202020204" pitchFamily="34" charset="0"/>
              </a:rPr>
              <a:t>India’s AI Moment: From Global User to Global Shaper</a:t>
            </a:r>
            <a:endParaRPr lang="en-IN"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356DFF9-DB5C-6C9D-2E71-9766612E1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0816" y="223446"/>
            <a:ext cx="890016" cy="661416"/>
          </a:xfrm>
          <a:prstGeom prst="rect">
            <a:avLst/>
          </a:prstGeom>
        </p:spPr>
      </p:pic>
      <p:sp>
        <p:nvSpPr>
          <p:cNvPr id="3" name="TextBox 2">
            <a:extLst>
              <a:ext uri="{FF2B5EF4-FFF2-40B4-BE49-F238E27FC236}">
                <a16:creationId xmlns:a16="http://schemas.microsoft.com/office/drawing/2014/main" id="{DE35B600-9F8D-C783-8E63-F21AA3891753}"/>
              </a:ext>
            </a:extLst>
          </p:cNvPr>
          <p:cNvSpPr txBox="1"/>
          <p:nvPr/>
        </p:nvSpPr>
        <p:spPr>
          <a:xfrm>
            <a:off x="2086568" y="398339"/>
            <a:ext cx="8578217" cy="584775"/>
          </a:xfrm>
          <a:prstGeom prst="rect">
            <a:avLst/>
          </a:prstGeom>
          <a:noFill/>
        </p:spPr>
        <p:txBody>
          <a:bodyPr wrap="square">
            <a:spAutoFit/>
          </a:bodyPr>
          <a:lstStyle/>
          <a:p>
            <a:r>
              <a:rPr lang="en-IN" sz="3200" b="1" dirty="0">
                <a:solidFill>
                  <a:schemeClr val="tx1">
                    <a:lumMod val="75000"/>
                    <a:lumOff val="25000"/>
                  </a:schemeClr>
                </a:solidFill>
                <a:latin typeface="Arial" panose="020B0604020202020204" pitchFamily="34" charset="0"/>
                <a:cs typeface="Arial" panose="020B0604020202020204" pitchFamily="34" charset="0"/>
              </a:rPr>
              <a:t>Requests to the Ministries for IMC 2025</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83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791D6C-D44B-7613-C39A-7C7689BE871E}"/>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grpSp>
        <p:nvGrpSpPr>
          <p:cNvPr id="15" name="Group 14">
            <a:extLst>
              <a:ext uri="{FF2B5EF4-FFF2-40B4-BE49-F238E27FC236}">
                <a16:creationId xmlns:a16="http://schemas.microsoft.com/office/drawing/2014/main" id="{68DC3CCB-1061-2955-B4EA-35889DFCF8BA}"/>
              </a:ext>
            </a:extLst>
          </p:cNvPr>
          <p:cNvGrpSpPr/>
          <p:nvPr/>
        </p:nvGrpSpPr>
        <p:grpSpPr>
          <a:xfrm>
            <a:off x="689981" y="1358509"/>
            <a:ext cx="5632640" cy="5670943"/>
            <a:chOff x="569479" y="1369421"/>
            <a:chExt cx="5632640" cy="5670943"/>
          </a:xfrm>
        </p:grpSpPr>
        <p:cxnSp>
          <p:nvCxnSpPr>
            <p:cNvPr id="6" name="Google Shape;627;p29">
              <a:extLst>
                <a:ext uri="{FF2B5EF4-FFF2-40B4-BE49-F238E27FC236}">
                  <a16:creationId xmlns:a16="http://schemas.microsoft.com/office/drawing/2014/main" id="{8D4AFD64-01AF-5EFE-934A-E39F26D718F3}"/>
                </a:ext>
              </a:extLst>
            </p:cNvPr>
            <p:cNvCxnSpPr>
              <a:cxnSpLocks/>
            </p:cNvCxnSpPr>
            <p:nvPr/>
          </p:nvCxnSpPr>
          <p:spPr>
            <a:xfrm flipV="1">
              <a:off x="5966255" y="1369421"/>
              <a:ext cx="0" cy="4926700"/>
            </a:xfrm>
            <a:prstGeom prst="straightConnector1">
              <a:avLst/>
            </a:prstGeom>
            <a:noFill/>
            <a:ln w="19050" cap="flat" cmpd="sng">
              <a:solidFill>
                <a:schemeClr val="tx1">
                  <a:lumMod val="75000"/>
                  <a:lumOff val="25000"/>
                </a:schemeClr>
              </a:solidFill>
              <a:prstDash val="sysDash"/>
              <a:round/>
              <a:headEnd type="none" w="sm" len="sm"/>
              <a:tailEnd type="none" w="sm" len="sm"/>
            </a:ln>
          </p:spPr>
        </p:cxnSp>
        <p:sp>
          <p:nvSpPr>
            <p:cNvPr id="3" name="TextBox 2">
              <a:extLst>
                <a:ext uri="{FF2B5EF4-FFF2-40B4-BE49-F238E27FC236}">
                  <a16:creationId xmlns:a16="http://schemas.microsoft.com/office/drawing/2014/main" id="{861461C4-18D1-A15F-22BD-54B6266FEB5F}"/>
                </a:ext>
              </a:extLst>
            </p:cNvPr>
            <p:cNvSpPr txBox="1"/>
            <p:nvPr/>
          </p:nvSpPr>
          <p:spPr>
            <a:xfrm>
              <a:off x="569479" y="2129102"/>
              <a:ext cx="4861736" cy="711541"/>
            </a:xfrm>
            <a:prstGeom prst="rect">
              <a:avLst/>
            </a:prstGeom>
            <a:noFill/>
          </p:spPr>
          <p:txBody>
            <a:bodyPr wrap="square" numCol="1" rtlCol="0">
              <a:spAutoFit/>
            </a:bodyPr>
            <a:lstStyle/>
            <a:p>
              <a:pPr marL="298450"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Booth space: 100 sqm</a:t>
              </a:r>
            </a:p>
            <a:p>
              <a:pPr marL="298450"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Detailed program for Broadcasting Summit</a:t>
              </a:r>
            </a:p>
          </p:txBody>
        </p:sp>
        <p:sp>
          <p:nvSpPr>
            <p:cNvPr id="5" name="TextBox 4">
              <a:extLst>
                <a:ext uri="{FF2B5EF4-FFF2-40B4-BE49-F238E27FC236}">
                  <a16:creationId xmlns:a16="http://schemas.microsoft.com/office/drawing/2014/main" id="{9ED9D41E-67E3-3058-B483-2B8758A72B12}"/>
                </a:ext>
              </a:extLst>
            </p:cNvPr>
            <p:cNvSpPr txBox="1"/>
            <p:nvPr/>
          </p:nvSpPr>
          <p:spPr>
            <a:xfrm>
              <a:off x="676179" y="1369421"/>
              <a:ext cx="4743643" cy="707886"/>
            </a:xfrm>
            <a:prstGeom prst="rect">
              <a:avLst/>
            </a:prstGeom>
            <a:noFill/>
          </p:spPr>
          <p:txBody>
            <a:bodyPr wrap="square">
              <a:spAutoFit/>
            </a:bodyPr>
            <a:lstStyle/>
            <a:p>
              <a:pPr algn="l"/>
              <a:r>
                <a:rPr lang="en-US" sz="2000" b="1" i="0" dirty="0">
                  <a:solidFill>
                    <a:srgbClr val="1F1F1F"/>
                  </a:solidFill>
                  <a:effectLst/>
                  <a:latin typeface="Arial" panose="020B0604020202020204" pitchFamily="34" charset="0"/>
                  <a:cs typeface="Arial" panose="020B0604020202020204" pitchFamily="34" charset="0"/>
                </a:rPr>
                <a:t>Ministry Of Information &amp; Broadcasting</a:t>
              </a:r>
            </a:p>
          </p:txBody>
        </p:sp>
        <p:sp>
          <p:nvSpPr>
            <p:cNvPr id="8" name="TextBox 7">
              <a:extLst>
                <a:ext uri="{FF2B5EF4-FFF2-40B4-BE49-F238E27FC236}">
                  <a16:creationId xmlns:a16="http://schemas.microsoft.com/office/drawing/2014/main" id="{66FF2F79-D5DC-A0A3-D1EB-7C9536572322}"/>
                </a:ext>
              </a:extLst>
            </p:cNvPr>
            <p:cNvSpPr txBox="1"/>
            <p:nvPr/>
          </p:nvSpPr>
          <p:spPr>
            <a:xfrm>
              <a:off x="569479" y="3569360"/>
              <a:ext cx="5199826" cy="698717"/>
            </a:xfrm>
            <a:prstGeom prst="rect">
              <a:avLst/>
            </a:prstGeom>
            <a:noFill/>
          </p:spPr>
          <p:txBody>
            <a:bodyPr wrap="square" numCol="1" rtlCol="0">
              <a:spAutoFit/>
            </a:bodyPr>
            <a:lstStyle/>
            <a:p>
              <a:pPr marL="240665" indent="-227965">
                <a:lnSpc>
                  <a:spcPct val="150000"/>
                </a:lnSpc>
                <a:spcBef>
                  <a:spcPts val="100"/>
                </a:spcBef>
                <a:buFontTx/>
                <a:buChar char="•"/>
                <a:tabLst>
                  <a:tab pos="240665" algn="l"/>
                </a:tabLst>
              </a:pPr>
              <a:r>
                <a:rPr lang="en-IN" sz="1400" dirty="0">
                  <a:solidFill>
                    <a:srgbClr val="1F1F1F"/>
                  </a:solidFill>
                  <a:latin typeface="Arial" panose="020B0604020202020204" pitchFamily="34" charset="0"/>
                  <a:cs typeface="Arial" panose="020B0604020202020204" pitchFamily="34" charset="0"/>
                </a:rPr>
                <a:t>Request for exhibition space to showcase smart mobility applications</a:t>
              </a:r>
            </a:p>
          </p:txBody>
        </p:sp>
        <p:sp>
          <p:nvSpPr>
            <p:cNvPr id="9" name="TextBox 8">
              <a:extLst>
                <a:ext uri="{FF2B5EF4-FFF2-40B4-BE49-F238E27FC236}">
                  <a16:creationId xmlns:a16="http://schemas.microsoft.com/office/drawing/2014/main" id="{0B6AFF9A-3AAC-2E64-4B37-9BE6516AC672}"/>
                </a:ext>
              </a:extLst>
            </p:cNvPr>
            <p:cNvSpPr txBox="1"/>
            <p:nvPr/>
          </p:nvSpPr>
          <p:spPr>
            <a:xfrm>
              <a:off x="687573" y="3170144"/>
              <a:ext cx="4743643" cy="400110"/>
            </a:xfrm>
            <a:prstGeom prst="rect">
              <a:avLst/>
            </a:prstGeom>
            <a:noFill/>
          </p:spPr>
          <p:txBody>
            <a:bodyPr wrap="square">
              <a:spAutoFit/>
            </a:bodyPr>
            <a:lstStyle/>
            <a:p>
              <a:pPr algn="l"/>
              <a:r>
                <a:rPr lang="en-US" sz="2000" b="1" i="0" dirty="0">
                  <a:solidFill>
                    <a:srgbClr val="1F1F1F"/>
                  </a:solidFill>
                  <a:effectLst/>
                  <a:latin typeface="Arial" panose="020B0604020202020204" pitchFamily="34" charset="0"/>
                  <a:cs typeface="Arial" panose="020B0604020202020204" pitchFamily="34" charset="0"/>
                </a:rPr>
                <a:t>Ministry Of Railways</a:t>
              </a:r>
            </a:p>
          </p:txBody>
        </p:sp>
        <p:sp>
          <p:nvSpPr>
            <p:cNvPr id="12" name="TextBox 11">
              <a:extLst>
                <a:ext uri="{FF2B5EF4-FFF2-40B4-BE49-F238E27FC236}">
                  <a16:creationId xmlns:a16="http://schemas.microsoft.com/office/drawing/2014/main" id="{7117D7EE-258C-7DB7-74ED-5E3B9C9395FC}"/>
                </a:ext>
              </a:extLst>
            </p:cNvPr>
            <p:cNvSpPr txBox="1"/>
            <p:nvPr/>
          </p:nvSpPr>
          <p:spPr>
            <a:xfrm>
              <a:off x="713952" y="4997689"/>
              <a:ext cx="4951732" cy="2042675"/>
            </a:xfrm>
            <a:prstGeom prst="rect">
              <a:avLst/>
            </a:prstGeom>
            <a:noFill/>
          </p:spPr>
          <p:txBody>
            <a:bodyPr wrap="square" numCol="1" rtlCol="0">
              <a:spAutoFit/>
            </a:bodyPr>
            <a:lstStyle/>
            <a:p>
              <a:pPr marL="240665"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in following Panel discussions from Senior experts:</a:t>
              </a:r>
            </a:p>
            <a:p>
              <a:pPr marL="697865" lvl="1" indent="-227965">
                <a:lnSpc>
                  <a:spcPct val="150000"/>
                </a:lnSpc>
                <a:spcBef>
                  <a:spcPts val="100"/>
                </a:spcBef>
                <a:buChar char="•"/>
                <a:tabLst>
                  <a:tab pos="240665" algn="l"/>
                </a:tabLst>
              </a:pPr>
              <a:r>
                <a:rPr lang="en-US" sz="1400" dirty="0">
                  <a:solidFill>
                    <a:srgbClr val="1F1F1F"/>
                  </a:solidFill>
                  <a:latin typeface="Arial" panose="020B0604020202020204" pitchFamily="34" charset="0"/>
                  <a:cs typeface="Arial" panose="020B0604020202020204" pitchFamily="34" charset="0"/>
                </a:rPr>
                <a:t>The circular leap from e-waste to e-wealth</a:t>
              </a:r>
            </a:p>
            <a:p>
              <a:pPr marL="697865" lvl="1"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Green Telecom: Green Premium or Green savings</a:t>
              </a:r>
            </a:p>
            <a:p>
              <a:pPr marL="697865" lvl="1" indent="-227965">
                <a:lnSpc>
                  <a:spcPct val="150000"/>
                </a:lnSpc>
                <a:spcBef>
                  <a:spcPts val="100"/>
                </a:spcBef>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12700">
                <a:lnSpc>
                  <a:spcPct val="150000"/>
                </a:lnSpc>
                <a:spcBef>
                  <a:spcPts val="100"/>
                </a:spcBef>
                <a:tabLst>
                  <a:tab pos="240665" algn="l"/>
                </a:tabLst>
              </a:pPr>
              <a:endParaRPr lang="en-IN" sz="1400" dirty="0">
                <a:solidFill>
                  <a:srgbClr val="1F1F1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4E51F94-EEB1-C12D-90C9-7BC7528DFE7F}"/>
                </a:ext>
              </a:extLst>
            </p:cNvPr>
            <p:cNvSpPr txBox="1"/>
            <p:nvPr/>
          </p:nvSpPr>
          <p:spPr>
            <a:xfrm>
              <a:off x="687573" y="4597579"/>
              <a:ext cx="5514546" cy="400110"/>
            </a:xfrm>
            <a:prstGeom prst="rect">
              <a:avLst/>
            </a:prstGeom>
            <a:noFill/>
          </p:spPr>
          <p:txBody>
            <a:bodyPr wrap="square">
              <a:spAutoFit/>
            </a:bodyPr>
            <a:lstStyle/>
            <a:p>
              <a:pPr algn="l"/>
              <a:r>
                <a:rPr lang="en-US" sz="2000" b="1" i="0" dirty="0">
                  <a:solidFill>
                    <a:srgbClr val="1F1F1F"/>
                  </a:solidFill>
                  <a:effectLst/>
                  <a:latin typeface="Arial" panose="020B0604020202020204" pitchFamily="34" charset="0"/>
                  <a:cs typeface="Arial" panose="020B0604020202020204" pitchFamily="34" charset="0"/>
                </a:rPr>
                <a:t>Ministry of </a:t>
              </a:r>
              <a:r>
                <a:rPr lang="en-IN" sz="2000" b="1" dirty="0">
                  <a:solidFill>
                    <a:srgbClr val="1F1F1F"/>
                  </a:solidFill>
                  <a:latin typeface="Arial" panose="020B0604020202020204" pitchFamily="34" charset="0"/>
                  <a:cs typeface="Arial" panose="020B0604020202020204" pitchFamily="34" charset="0"/>
                </a:rPr>
                <a:t>New and Renewable Energy</a:t>
              </a:r>
              <a:endParaRPr lang="en-US" sz="2000" b="1" i="0" dirty="0">
                <a:solidFill>
                  <a:srgbClr val="1F1F1F"/>
                </a:solidFill>
                <a:effectLst/>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23757B16-7682-EC73-76E4-8CCE69DC7B97}"/>
              </a:ext>
            </a:extLst>
          </p:cNvPr>
          <p:cNvSpPr txBox="1"/>
          <p:nvPr/>
        </p:nvSpPr>
        <p:spPr>
          <a:xfrm>
            <a:off x="2096798" y="364195"/>
            <a:ext cx="8578217" cy="584775"/>
          </a:xfrm>
          <a:prstGeom prst="rect">
            <a:avLst/>
          </a:prstGeom>
          <a:noFill/>
        </p:spPr>
        <p:txBody>
          <a:bodyPr wrap="square">
            <a:spAutoFit/>
          </a:bodyPr>
          <a:lstStyle/>
          <a:p>
            <a:r>
              <a:rPr lang="en-IN" sz="3200" b="1" dirty="0">
                <a:solidFill>
                  <a:schemeClr val="tx1">
                    <a:lumMod val="75000"/>
                    <a:lumOff val="25000"/>
                  </a:schemeClr>
                </a:solidFill>
                <a:latin typeface="Arial" panose="020B0604020202020204" pitchFamily="34" charset="0"/>
                <a:cs typeface="Arial" panose="020B0604020202020204" pitchFamily="34" charset="0"/>
              </a:rPr>
              <a:t>Request to Ministries for IMC 2025</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542F58D-714B-96E9-A0C2-DF7C37B7A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528" y="244882"/>
            <a:ext cx="954024" cy="704088"/>
          </a:xfrm>
          <a:prstGeom prst="rect">
            <a:avLst/>
          </a:prstGeom>
        </p:spPr>
      </p:pic>
      <p:sp>
        <p:nvSpPr>
          <p:cNvPr id="22" name="TextBox 21">
            <a:extLst>
              <a:ext uri="{FF2B5EF4-FFF2-40B4-BE49-F238E27FC236}">
                <a16:creationId xmlns:a16="http://schemas.microsoft.com/office/drawing/2014/main" id="{940711F9-03E9-2996-3296-C2DE1A4D89B4}"/>
              </a:ext>
            </a:extLst>
          </p:cNvPr>
          <p:cNvSpPr txBox="1"/>
          <p:nvPr/>
        </p:nvSpPr>
        <p:spPr>
          <a:xfrm>
            <a:off x="6621797" y="1313166"/>
            <a:ext cx="4842926" cy="4483279"/>
          </a:xfrm>
          <a:prstGeom prst="rect">
            <a:avLst/>
          </a:prstGeom>
          <a:noFill/>
        </p:spPr>
        <p:txBody>
          <a:bodyPr wrap="square">
            <a:spAutoFit/>
          </a:bodyPr>
          <a:lstStyle/>
          <a:p>
            <a:pPr algn="l"/>
            <a:r>
              <a:rPr lang="en-IN" sz="2000" b="1" dirty="0">
                <a:solidFill>
                  <a:srgbClr val="1F1F1F"/>
                </a:solidFill>
                <a:latin typeface="Arial" panose="020B0604020202020204" pitchFamily="34" charset="0"/>
                <a:cs typeface="Arial" panose="020B0604020202020204" pitchFamily="34" charset="0"/>
              </a:rPr>
              <a:t>Ministry of Education/Ministry of Health/ Ministry of Agriculture</a:t>
            </a:r>
          </a:p>
          <a:p>
            <a:pPr algn="l"/>
            <a:endParaRPr lang="en-IN" sz="2000" b="1" dirty="0">
              <a:solidFill>
                <a:srgbClr val="1F1F1F"/>
              </a:solidFill>
              <a:latin typeface="Arial" panose="020B0604020202020204" pitchFamily="34" charset="0"/>
              <a:cs typeface="Arial" panose="020B0604020202020204" pitchFamily="34" charset="0"/>
            </a:endParaRPr>
          </a:p>
          <a:p>
            <a:pPr marL="12700">
              <a:lnSpc>
                <a:spcPct val="150000"/>
              </a:lnSpc>
              <a:spcBef>
                <a:spcPts val="100"/>
              </a:spcBef>
              <a:tabLst>
                <a:tab pos="240665" algn="l"/>
              </a:tabLst>
            </a:pPr>
            <a:r>
              <a:rPr lang="en-US" sz="1400" dirty="0">
                <a:solidFill>
                  <a:srgbClr val="1F1F1F"/>
                </a:solidFill>
                <a:latin typeface="Arial" panose="020B0604020202020204" pitchFamily="34" charset="0"/>
                <a:cs typeface="Arial" panose="020B0604020202020204" pitchFamily="34" charset="0"/>
              </a:rPr>
              <a:t>Extend invitation to following Hon’ble Ministers: </a:t>
            </a:r>
            <a:endParaRPr lang="en-IN" sz="1400" dirty="0">
              <a:solidFill>
                <a:srgbClr val="1F1F1F"/>
              </a:solidFill>
              <a:latin typeface="Arial" panose="020B0604020202020204" pitchFamily="34" charset="0"/>
              <a:cs typeface="Arial" panose="020B0604020202020204" pitchFamily="34" charset="0"/>
            </a:endParaRPr>
          </a:p>
          <a:p>
            <a:pPr marL="240665"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Shri Jagat Prakash Nadda</a:t>
            </a:r>
          </a:p>
          <a:p>
            <a:pPr marL="240665"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Shri Shivraj Singh Chouhan</a:t>
            </a:r>
          </a:p>
          <a:p>
            <a:pPr marL="240665"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Shri Dharmendra Pradhan</a:t>
            </a:r>
          </a:p>
          <a:p>
            <a:pPr marL="240665" indent="-227965">
              <a:lnSpc>
                <a:spcPct val="150000"/>
              </a:lnSpc>
              <a:spcBef>
                <a:spcPts val="100"/>
              </a:spcBef>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240665"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in following Panel discussions from Senior experts:</a:t>
            </a:r>
          </a:p>
          <a:p>
            <a:pPr marL="697865" lvl="1" indent="-227965">
              <a:lnSpc>
                <a:spcPct val="15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5G Use case labs </a:t>
            </a:r>
          </a:p>
          <a:p>
            <a:pPr marL="697865" lvl="1" indent="-227965">
              <a:lnSpc>
                <a:spcPct val="150000"/>
              </a:lnSpc>
              <a:spcBef>
                <a:spcPts val="100"/>
              </a:spcBef>
              <a:buChar char="•"/>
              <a:tabLst>
                <a:tab pos="240665" algn="l"/>
              </a:tabLst>
            </a:pPr>
            <a:r>
              <a:rPr lang="en-US" sz="1400" dirty="0">
                <a:solidFill>
                  <a:srgbClr val="1F1F1F"/>
                </a:solidFill>
                <a:latin typeface="Arial" panose="020B0604020202020204" pitchFamily="34" charset="0"/>
                <a:cs typeface="Arial" panose="020B0604020202020204" pitchFamily="34" charset="0"/>
              </a:rPr>
              <a:t>Edge AI: Unlocking Value from Farms to Factories</a:t>
            </a:r>
          </a:p>
          <a:p>
            <a:pPr marL="697865" lvl="1" indent="-227965">
              <a:spcBef>
                <a:spcPts val="100"/>
              </a:spcBef>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240665" indent="-227965">
              <a:lnSpc>
                <a:spcPct val="100000"/>
              </a:lnSpc>
              <a:spcBef>
                <a:spcPts val="100"/>
              </a:spcBef>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40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B6C127-C9F4-FCAB-BBDA-C730940150B9}"/>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grpSp>
        <p:nvGrpSpPr>
          <p:cNvPr id="10" name="Group 9">
            <a:extLst>
              <a:ext uri="{FF2B5EF4-FFF2-40B4-BE49-F238E27FC236}">
                <a16:creationId xmlns:a16="http://schemas.microsoft.com/office/drawing/2014/main" id="{070B665C-A39D-6806-4CB4-FFCB817B0E39}"/>
              </a:ext>
            </a:extLst>
          </p:cNvPr>
          <p:cNvGrpSpPr/>
          <p:nvPr/>
        </p:nvGrpSpPr>
        <p:grpSpPr>
          <a:xfrm>
            <a:off x="571555" y="1248359"/>
            <a:ext cx="5524445" cy="5046382"/>
            <a:chOff x="640556" y="1240334"/>
            <a:chExt cx="5524445" cy="5046382"/>
          </a:xfrm>
        </p:grpSpPr>
        <p:sp>
          <p:nvSpPr>
            <p:cNvPr id="4" name="TextBox 3">
              <a:extLst>
                <a:ext uri="{FF2B5EF4-FFF2-40B4-BE49-F238E27FC236}">
                  <a16:creationId xmlns:a16="http://schemas.microsoft.com/office/drawing/2014/main" id="{1B8F5B1C-8DBB-1796-5A6A-5874563FECAF}"/>
                </a:ext>
              </a:extLst>
            </p:cNvPr>
            <p:cNvSpPr txBox="1"/>
            <p:nvPr/>
          </p:nvSpPr>
          <p:spPr>
            <a:xfrm>
              <a:off x="640556" y="1640444"/>
              <a:ext cx="5524445" cy="4646272"/>
            </a:xfrm>
            <a:prstGeom prst="rect">
              <a:avLst/>
            </a:prstGeom>
            <a:noFill/>
          </p:spPr>
          <p:txBody>
            <a:bodyPr wrap="square" numCol="1" rtlCol="0">
              <a:spAutoFit/>
            </a:bodyPr>
            <a:lstStyle/>
            <a:p>
              <a:pPr marL="298450" indent="-285750">
                <a:lnSpc>
                  <a:spcPct val="150000"/>
                </a:lnSpc>
                <a:spcBef>
                  <a:spcPts val="100"/>
                </a:spcBef>
                <a:buFont typeface="Arial" panose="020B0604020202020204" pitchFamily="34" charset="0"/>
                <a:buChar char="•"/>
                <a:tabLst>
                  <a:tab pos="240665" algn="l"/>
                </a:tabLst>
              </a:pPr>
              <a:r>
                <a:rPr lang="en-US" sz="1300" b="1" dirty="0">
                  <a:solidFill>
                    <a:srgbClr val="1F1F1F"/>
                  </a:solidFill>
                  <a:latin typeface="Arial" panose="020B0604020202020204" pitchFamily="34" charset="0"/>
                  <a:cs typeface="Arial" panose="020B0604020202020204" pitchFamily="34" charset="0"/>
                </a:rPr>
                <a:t>Panel Discussion suggested topics based on meeting with Chairman IN-</a:t>
              </a:r>
              <a:r>
                <a:rPr lang="en-US" sz="1300" b="1" dirty="0" err="1">
                  <a:solidFill>
                    <a:srgbClr val="1F1F1F"/>
                  </a:solidFill>
                  <a:latin typeface="Arial" panose="020B0604020202020204" pitchFamily="34" charset="0"/>
                  <a:cs typeface="Arial" panose="020B0604020202020204" pitchFamily="34" charset="0"/>
                </a:rPr>
                <a:t>SPACe</a:t>
              </a:r>
              <a:r>
                <a:rPr lang="en-US" sz="1300" b="1" dirty="0">
                  <a:solidFill>
                    <a:srgbClr val="1F1F1F"/>
                  </a:solidFill>
                  <a:latin typeface="Arial" panose="020B0604020202020204" pitchFamily="34" charset="0"/>
                  <a:cs typeface="Arial" panose="020B0604020202020204" pitchFamily="34" charset="0"/>
                </a:rPr>
                <a:t>:</a:t>
              </a:r>
            </a:p>
            <a:p>
              <a:pPr marL="812800" lvl="1" indent="-342900">
                <a:lnSpc>
                  <a:spcPct val="150000"/>
                </a:lnSpc>
                <a:spcBef>
                  <a:spcPts val="100"/>
                </a:spcBef>
                <a:buFont typeface="+mj-lt"/>
                <a:buAutoNum type="arabicPeriod"/>
                <a:tabLst>
                  <a:tab pos="240665" algn="l"/>
                </a:tabLst>
              </a:pPr>
              <a:r>
                <a:rPr lang="en-US" sz="1300" dirty="0">
                  <a:solidFill>
                    <a:srgbClr val="1F1F1F"/>
                  </a:solidFill>
                  <a:latin typeface="Arial" panose="020B0604020202020204" pitchFamily="34" charset="0"/>
                  <a:cs typeface="Arial" panose="020B0604020202020204" pitchFamily="34" charset="0"/>
                </a:rPr>
                <a:t>The future of Satcom in India	</a:t>
              </a:r>
            </a:p>
            <a:p>
              <a:pPr marL="812800" lvl="1" indent="-342900">
                <a:lnSpc>
                  <a:spcPct val="150000"/>
                </a:lnSpc>
                <a:spcBef>
                  <a:spcPts val="100"/>
                </a:spcBef>
                <a:buFont typeface="+mj-lt"/>
                <a:buAutoNum type="arabicPeriod"/>
                <a:tabLst>
                  <a:tab pos="240665" algn="l"/>
                </a:tabLst>
              </a:pPr>
              <a:r>
                <a:rPr lang="en-US" sz="1300" dirty="0">
                  <a:solidFill>
                    <a:srgbClr val="1F1F1F"/>
                  </a:solidFill>
                  <a:latin typeface="Arial" panose="020B0604020202020204" pitchFamily="34" charset="0"/>
                  <a:cs typeface="Arial" panose="020B0604020202020204" pitchFamily="34" charset="0"/>
                </a:rPr>
                <a:t>Enhancing capacity and demand of Satcom applications &amp; services</a:t>
              </a:r>
            </a:p>
            <a:p>
              <a:pPr marL="812800" lvl="1" indent="-342900">
                <a:lnSpc>
                  <a:spcPct val="150000"/>
                </a:lnSpc>
                <a:spcBef>
                  <a:spcPts val="100"/>
                </a:spcBef>
                <a:buFont typeface="+mj-lt"/>
                <a:buAutoNum type="arabicPeriod"/>
                <a:tabLst>
                  <a:tab pos="240665" algn="l"/>
                </a:tabLst>
              </a:pPr>
              <a:r>
                <a:rPr lang="en-US" sz="1300" dirty="0">
                  <a:solidFill>
                    <a:srgbClr val="1F1F1F"/>
                  </a:solidFill>
                  <a:latin typeface="Arial" panose="020B0604020202020204" pitchFamily="34" charset="0"/>
                  <a:cs typeface="Arial" panose="020B0604020202020204" pitchFamily="34" charset="0"/>
                </a:rPr>
                <a:t>Next-gen Satcom technologies	</a:t>
              </a:r>
            </a:p>
            <a:p>
              <a:pPr marL="812800" lvl="1" indent="-342900">
                <a:lnSpc>
                  <a:spcPct val="150000"/>
                </a:lnSpc>
                <a:spcBef>
                  <a:spcPts val="100"/>
                </a:spcBef>
                <a:buFont typeface="+mj-lt"/>
                <a:buAutoNum type="arabicPeriod"/>
                <a:tabLst>
                  <a:tab pos="240665" algn="l"/>
                </a:tabLst>
              </a:pPr>
              <a:r>
                <a:rPr lang="en-US" sz="1300" dirty="0">
                  <a:solidFill>
                    <a:srgbClr val="1F1F1F"/>
                  </a:solidFill>
                  <a:latin typeface="Arial" panose="020B0604020202020204" pitchFamily="34" charset="0"/>
                  <a:cs typeface="Arial" panose="020B0604020202020204" pitchFamily="34" charset="0"/>
                </a:rPr>
                <a:t>Satellite applications for rural connectivity</a:t>
              </a:r>
            </a:p>
            <a:p>
              <a:pPr marL="298450" indent="-285750">
                <a:lnSpc>
                  <a:spcPct val="150000"/>
                </a:lnSpc>
                <a:spcBef>
                  <a:spcPts val="100"/>
                </a:spcBef>
                <a:buFont typeface="Arial" panose="020B0604020202020204" pitchFamily="34" charset="0"/>
                <a:buChar char="•"/>
                <a:tabLst>
                  <a:tab pos="240665" algn="l"/>
                </a:tabLst>
              </a:pPr>
              <a:r>
                <a:rPr lang="en-US" sz="1300" dirty="0">
                  <a:solidFill>
                    <a:srgbClr val="1F1F1F"/>
                  </a:solidFill>
                  <a:latin typeface="Arial" panose="020B0604020202020204" pitchFamily="34" charset="0"/>
                  <a:cs typeface="Arial" panose="020B0604020202020204" pitchFamily="34" charset="0"/>
                </a:rPr>
                <a:t>Relevant key panelists will be finalized in association with IN-</a:t>
              </a:r>
              <a:r>
                <a:rPr lang="en-US" sz="1300" dirty="0" err="1">
                  <a:solidFill>
                    <a:srgbClr val="1F1F1F"/>
                  </a:solidFill>
                  <a:latin typeface="Arial" panose="020B0604020202020204" pitchFamily="34" charset="0"/>
                  <a:cs typeface="Arial" panose="020B0604020202020204" pitchFamily="34" charset="0"/>
                </a:rPr>
                <a:t>SPACe</a:t>
              </a:r>
              <a:r>
                <a:rPr lang="en-US" sz="1300" dirty="0">
                  <a:solidFill>
                    <a:srgbClr val="1F1F1F"/>
                  </a:solidFill>
                  <a:latin typeface="Arial" panose="020B0604020202020204" pitchFamily="34" charset="0"/>
                  <a:cs typeface="Arial" panose="020B0604020202020204" pitchFamily="34" charset="0"/>
                </a:rPr>
                <a:t> expertise.</a:t>
              </a:r>
            </a:p>
            <a:p>
              <a:pPr marL="298450" indent="-285750">
                <a:lnSpc>
                  <a:spcPct val="150000"/>
                </a:lnSpc>
                <a:spcBef>
                  <a:spcPts val="100"/>
                </a:spcBef>
                <a:buFont typeface="Arial" panose="020B0604020202020204" pitchFamily="34" charset="0"/>
                <a:buChar char="•"/>
                <a:tabLst>
                  <a:tab pos="240665" algn="l"/>
                </a:tabLst>
              </a:pPr>
              <a:r>
                <a:rPr lang="en-US" sz="1300" dirty="0">
                  <a:solidFill>
                    <a:srgbClr val="1F1F1F"/>
                  </a:solidFill>
                  <a:latin typeface="Arial" panose="020B0604020202020204" pitchFamily="34" charset="0"/>
                  <a:cs typeface="Arial" panose="020B0604020202020204" pitchFamily="34" charset="0"/>
                </a:rPr>
                <a:t>We propose the summit to be inaugurated by senior leadership from both Government and industry, including Hon’ble Minister of Communications Shri Jyotiraditya Scindia, Dr. Jitendra Singh (MoS, Space), Dr. Pawan Goenka (Chairman, IN-</a:t>
              </a:r>
              <a:r>
                <a:rPr lang="en-US" sz="1300" dirty="0" err="1">
                  <a:solidFill>
                    <a:srgbClr val="1F1F1F"/>
                  </a:solidFill>
                  <a:latin typeface="Arial" panose="020B0604020202020204" pitchFamily="34" charset="0"/>
                  <a:cs typeface="Arial" panose="020B0604020202020204" pitchFamily="34" charset="0"/>
                </a:rPr>
                <a:t>SPACe</a:t>
              </a:r>
              <a:r>
                <a:rPr lang="en-US" sz="1300" dirty="0">
                  <a:solidFill>
                    <a:srgbClr val="1F1F1F"/>
                  </a:solidFill>
                  <a:latin typeface="Arial" panose="020B0604020202020204" pitchFamily="34" charset="0"/>
                  <a:cs typeface="Arial" panose="020B0604020202020204" pitchFamily="34" charset="0"/>
                </a:rPr>
                <a:t>), Dr. V. Narayanan (Chairman, ISRO) and Secretary (Telecom)</a:t>
              </a:r>
            </a:p>
            <a:p>
              <a:pPr marL="298450" indent="-285750">
                <a:lnSpc>
                  <a:spcPct val="150000"/>
                </a:lnSpc>
                <a:spcBef>
                  <a:spcPts val="100"/>
                </a:spcBef>
                <a:buFont typeface="Arial" panose="020B0604020202020204" pitchFamily="34" charset="0"/>
                <a:buChar char="•"/>
                <a:tabLst>
                  <a:tab pos="240665" algn="l"/>
                </a:tabLst>
              </a:pPr>
              <a:r>
                <a:rPr lang="en-US" sz="1300" dirty="0">
                  <a:solidFill>
                    <a:srgbClr val="1F1F1F"/>
                  </a:solidFill>
                  <a:latin typeface="Arial" panose="020B0604020202020204" pitchFamily="34" charset="0"/>
                  <a:cs typeface="Arial" panose="020B0604020202020204" pitchFamily="34" charset="0"/>
                </a:rPr>
                <a:t>Closure of dedicated Space-Tech Pavilion (100 Sqm).</a:t>
              </a:r>
              <a:endParaRPr lang="en-IN" sz="1300" dirty="0">
                <a:solidFill>
                  <a:srgbClr val="1F1F1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57E38E4-2DB5-AA98-9FE6-ABD5E9254881}"/>
                </a:ext>
              </a:extLst>
            </p:cNvPr>
            <p:cNvSpPr txBox="1"/>
            <p:nvPr/>
          </p:nvSpPr>
          <p:spPr>
            <a:xfrm>
              <a:off x="925355" y="1240334"/>
              <a:ext cx="3662160" cy="400110"/>
            </a:xfrm>
            <a:prstGeom prst="rect">
              <a:avLst/>
            </a:prstGeom>
            <a:noFill/>
          </p:spPr>
          <p:txBody>
            <a:bodyPr wrap="square">
              <a:spAutoFit/>
            </a:bodyPr>
            <a:lstStyle/>
            <a:p>
              <a:pPr algn="l"/>
              <a:r>
                <a:rPr lang="en-IN" sz="2000" b="1" i="0" dirty="0">
                  <a:solidFill>
                    <a:srgbClr val="1F1F1F"/>
                  </a:solidFill>
                  <a:effectLst/>
                  <a:latin typeface="Arial" panose="020B0604020202020204" pitchFamily="34" charset="0"/>
                  <a:cs typeface="Arial" panose="020B0604020202020204" pitchFamily="34" charset="0"/>
                </a:rPr>
                <a:t>Department of Space (DoS)</a:t>
              </a:r>
            </a:p>
          </p:txBody>
        </p:sp>
      </p:grpSp>
      <p:sp>
        <p:nvSpPr>
          <p:cNvPr id="6" name="TextBox 5">
            <a:extLst>
              <a:ext uri="{FF2B5EF4-FFF2-40B4-BE49-F238E27FC236}">
                <a16:creationId xmlns:a16="http://schemas.microsoft.com/office/drawing/2014/main" id="{8E81923F-E6B1-5C1C-D508-E1E07F03B3A4}"/>
              </a:ext>
            </a:extLst>
          </p:cNvPr>
          <p:cNvSpPr txBox="1"/>
          <p:nvPr/>
        </p:nvSpPr>
        <p:spPr>
          <a:xfrm>
            <a:off x="2112312" y="455504"/>
            <a:ext cx="8578217" cy="584775"/>
          </a:xfrm>
          <a:prstGeom prst="rect">
            <a:avLst/>
          </a:prstGeom>
          <a:noFill/>
        </p:spPr>
        <p:txBody>
          <a:bodyPr wrap="square">
            <a:spAutoFit/>
          </a:bodyPr>
          <a:lstStyle/>
          <a:p>
            <a:r>
              <a:rPr lang="en-IN" sz="3200" b="1" dirty="0">
                <a:solidFill>
                  <a:schemeClr val="tx1">
                    <a:lumMod val="75000"/>
                    <a:lumOff val="25000"/>
                  </a:schemeClr>
                </a:solidFill>
                <a:latin typeface="Arial" panose="020B0604020202020204" pitchFamily="34" charset="0"/>
                <a:cs typeface="Arial" panose="020B0604020202020204" pitchFamily="34" charset="0"/>
              </a:rPr>
              <a:t>Request to Ministries for IMC 2025</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B61C64C-89D8-CCF3-9371-6CB08C0CD362}"/>
              </a:ext>
            </a:extLst>
          </p:cNvPr>
          <p:cNvGrpSpPr/>
          <p:nvPr/>
        </p:nvGrpSpPr>
        <p:grpSpPr>
          <a:xfrm>
            <a:off x="6536779" y="1248359"/>
            <a:ext cx="5008876" cy="4330481"/>
            <a:chOff x="6490346" y="1240334"/>
            <a:chExt cx="5008876" cy="4330481"/>
          </a:xfrm>
        </p:grpSpPr>
        <p:sp>
          <p:nvSpPr>
            <p:cNvPr id="7" name="TextBox 6">
              <a:extLst>
                <a:ext uri="{FF2B5EF4-FFF2-40B4-BE49-F238E27FC236}">
                  <a16:creationId xmlns:a16="http://schemas.microsoft.com/office/drawing/2014/main" id="{9EEEF1E7-1CDA-E9EE-BABF-54A6C78F598F}"/>
                </a:ext>
              </a:extLst>
            </p:cNvPr>
            <p:cNvSpPr txBox="1"/>
            <p:nvPr/>
          </p:nvSpPr>
          <p:spPr>
            <a:xfrm>
              <a:off x="6490346" y="1640444"/>
              <a:ext cx="5008876" cy="3930371"/>
            </a:xfrm>
            <a:prstGeom prst="rect">
              <a:avLst/>
            </a:prstGeom>
            <a:noFill/>
          </p:spPr>
          <p:txBody>
            <a:bodyPr wrap="square" numCol="1" rtlCol="0">
              <a:spAutoFit/>
            </a:bodyPr>
            <a:lstStyle/>
            <a:p>
              <a:pPr marL="298450" indent="-285750">
                <a:lnSpc>
                  <a:spcPct val="150000"/>
                </a:lnSpc>
                <a:spcBef>
                  <a:spcPts val="100"/>
                </a:spcBef>
                <a:buFont typeface="Arial" panose="020B0604020202020204" pitchFamily="34" charset="0"/>
                <a:buChar char="•"/>
                <a:tabLst>
                  <a:tab pos="240665" algn="l"/>
                </a:tabLst>
              </a:pPr>
              <a:r>
                <a:rPr lang="en-IN" sz="1300" dirty="0">
                  <a:solidFill>
                    <a:srgbClr val="1F1F1F"/>
                  </a:solidFill>
                  <a:latin typeface="Arial" panose="020B0604020202020204" pitchFamily="34" charset="0"/>
                  <a:cs typeface="Arial" panose="020B0604020202020204" pitchFamily="34" charset="0"/>
                </a:rPr>
                <a:t>Extend invitation to Hon’ble Minister of Finance Smt. Nirmala Sitharaman</a:t>
              </a:r>
            </a:p>
            <a:p>
              <a:pPr marL="298450" indent="-285750">
                <a:lnSpc>
                  <a:spcPct val="150000"/>
                </a:lnSpc>
                <a:spcBef>
                  <a:spcPts val="100"/>
                </a:spcBef>
                <a:buFont typeface="Arial" panose="020B0604020202020204" pitchFamily="34" charset="0"/>
                <a:buChar char="•"/>
                <a:tabLst>
                  <a:tab pos="240665" algn="l"/>
                </a:tabLst>
              </a:pPr>
              <a:r>
                <a:rPr lang="en-IN" sz="1300" dirty="0">
                  <a:solidFill>
                    <a:srgbClr val="1F1F1F"/>
                  </a:solidFill>
                  <a:latin typeface="Arial" panose="020B0604020202020204" pitchFamily="34" charset="0"/>
                  <a:cs typeface="Arial" panose="020B0604020202020204" pitchFamily="34" charset="0"/>
                </a:rPr>
                <a:t>Bytes to Billions: Financing Bharat’s Digital Entrepreneurs</a:t>
              </a:r>
            </a:p>
            <a:p>
              <a:pPr marL="298450" indent="-285750">
                <a:lnSpc>
                  <a:spcPct val="150000"/>
                </a:lnSpc>
                <a:spcBef>
                  <a:spcPts val="100"/>
                </a:spcBef>
                <a:buFont typeface="Arial" panose="020B0604020202020204" pitchFamily="34" charset="0"/>
                <a:buChar char="•"/>
                <a:tabLst>
                  <a:tab pos="240665" algn="l"/>
                </a:tabLst>
              </a:pPr>
              <a:endParaRPr lang="en-IN" sz="1300" dirty="0">
                <a:solidFill>
                  <a:srgbClr val="1F1F1F"/>
                </a:solidFill>
                <a:latin typeface="Arial" panose="020B0604020202020204" pitchFamily="34" charset="0"/>
                <a:cs typeface="Arial" panose="020B0604020202020204" pitchFamily="34" charset="0"/>
              </a:endParaRPr>
            </a:p>
            <a:p>
              <a:pPr marL="298450" indent="-285750">
                <a:lnSpc>
                  <a:spcPct val="150000"/>
                </a:lnSpc>
                <a:spcBef>
                  <a:spcPts val="100"/>
                </a:spcBef>
                <a:buFont typeface="Arial" panose="020B0604020202020204" pitchFamily="34" charset="0"/>
                <a:buChar char="•"/>
                <a:tabLst>
                  <a:tab pos="240665" algn="l"/>
                </a:tabLst>
              </a:pPr>
              <a:endParaRPr lang="en-IN" sz="1300" dirty="0">
                <a:solidFill>
                  <a:srgbClr val="1F1F1F"/>
                </a:solidFill>
                <a:latin typeface="Arial" panose="020B0604020202020204" pitchFamily="34" charset="0"/>
                <a:cs typeface="Arial" panose="020B0604020202020204" pitchFamily="34" charset="0"/>
              </a:endParaRPr>
            </a:p>
            <a:p>
              <a:pPr marL="298450" indent="-285750">
                <a:lnSpc>
                  <a:spcPct val="150000"/>
                </a:lnSpc>
                <a:spcBef>
                  <a:spcPts val="100"/>
                </a:spcBef>
                <a:buFont typeface="Arial" panose="020B0604020202020204" pitchFamily="34" charset="0"/>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of Powergrid &amp; Powertel</a:t>
              </a:r>
            </a:p>
            <a:p>
              <a:pPr marL="298450" indent="-285750">
                <a:lnSpc>
                  <a:spcPct val="150000"/>
                </a:lnSpc>
                <a:spcBef>
                  <a:spcPts val="100"/>
                </a:spcBef>
                <a:buFont typeface="Arial" panose="020B0604020202020204" pitchFamily="34" charset="0"/>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298450" indent="-285750">
                <a:lnSpc>
                  <a:spcPct val="150000"/>
                </a:lnSpc>
                <a:spcBef>
                  <a:spcPts val="100"/>
                </a:spcBef>
                <a:buFont typeface="Arial" panose="020B0604020202020204" pitchFamily="34" charset="0"/>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298450" indent="-285750">
                <a:lnSpc>
                  <a:spcPct val="150000"/>
                </a:lnSpc>
                <a:spcBef>
                  <a:spcPts val="100"/>
                </a:spcBef>
                <a:buFont typeface="Arial" panose="020B0604020202020204" pitchFamily="34" charset="0"/>
                <a:buChar char="•"/>
                <a:tabLst>
                  <a:tab pos="240665" algn="l"/>
                </a:tabLst>
              </a:pPr>
              <a:endParaRPr lang="en-IN" sz="1400" dirty="0">
                <a:solidFill>
                  <a:srgbClr val="1F1F1F"/>
                </a:solidFill>
                <a:latin typeface="Arial" panose="020B0604020202020204" pitchFamily="34" charset="0"/>
                <a:cs typeface="Arial" panose="020B0604020202020204" pitchFamily="34" charset="0"/>
              </a:endParaRPr>
            </a:p>
            <a:p>
              <a:pPr marL="298450" indent="-285750">
                <a:lnSpc>
                  <a:spcPct val="150000"/>
                </a:lnSpc>
                <a:spcBef>
                  <a:spcPts val="100"/>
                </a:spcBef>
                <a:buFont typeface="Arial" panose="020B0604020202020204" pitchFamily="34" charset="0"/>
                <a:buChar char="•"/>
                <a:tabLst>
                  <a:tab pos="240665" algn="l"/>
                </a:tabLst>
              </a:pPr>
              <a:r>
                <a:rPr lang="en-US" sz="1400" dirty="0">
                  <a:solidFill>
                    <a:srgbClr val="1F1F1F"/>
                  </a:solidFill>
                  <a:latin typeface="Arial" panose="020B0604020202020204" pitchFamily="34" charset="0"/>
                  <a:cs typeface="Arial" panose="020B0604020202020204" pitchFamily="34" charset="0"/>
                </a:rPr>
                <a:t>VISA issuance for foreign delegates –Political Clearance </a:t>
              </a:r>
            </a:p>
            <a:p>
              <a:pPr marL="298450" indent="-285750">
                <a:lnSpc>
                  <a:spcPct val="150000"/>
                </a:lnSpc>
                <a:spcBef>
                  <a:spcPts val="100"/>
                </a:spcBef>
                <a:buFont typeface="Arial" panose="020B0604020202020204" pitchFamily="34" charset="0"/>
                <a:buChar char="•"/>
                <a:tabLst>
                  <a:tab pos="240665" algn="l"/>
                </a:tabLst>
              </a:pPr>
              <a:r>
                <a:rPr lang="en-US" sz="1400" dirty="0">
                  <a:solidFill>
                    <a:srgbClr val="1F1F1F"/>
                  </a:solidFill>
                  <a:latin typeface="Arial" panose="020B0604020202020204" pitchFamily="34" charset="0"/>
                  <a:cs typeface="Arial" panose="020B0604020202020204" pitchFamily="34" charset="0"/>
                </a:rPr>
                <a:t>Spreading awareness on IMC from Indian Embassies/ Missions abroad</a:t>
              </a:r>
              <a:endParaRPr lang="en-IN" sz="1400" dirty="0">
                <a:solidFill>
                  <a:srgbClr val="1F1F1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5AD9AD2-323F-D207-CA47-1600E731E768}"/>
                </a:ext>
              </a:extLst>
            </p:cNvPr>
            <p:cNvSpPr txBox="1"/>
            <p:nvPr/>
          </p:nvSpPr>
          <p:spPr>
            <a:xfrm>
              <a:off x="6775145" y="1240334"/>
              <a:ext cx="3662160" cy="400110"/>
            </a:xfrm>
            <a:prstGeom prst="rect">
              <a:avLst/>
            </a:prstGeom>
            <a:noFill/>
          </p:spPr>
          <p:txBody>
            <a:bodyPr wrap="square">
              <a:spAutoFit/>
            </a:bodyPr>
            <a:lstStyle/>
            <a:p>
              <a:pPr algn="l"/>
              <a:r>
                <a:rPr lang="en-IN" sz="2000" b="1" i="0" dirty="0">
                  <a:solidFill>
                    <a:srgbClr val="1F1F1F"/>
                  </a:solidFill>
                  <a:effectLst/>
                  <a:latin typeface="Arial" panose="020B0604020202020204" pitchFamily="34" charset="0"/>
                  <a:cs typeface="Arial" panose="020B0604020202020204" pitchFamily="34" charset="0"/>
                </a:rPr>
                <a:t>Ministry of Finance</a:t>
              </a:r>
            </a:p>
          </p:txBody>
        </p:sp>
      </p:grpSp>
      <p:cxnSp>
        <p:nvCxnSpPr>
          <p:cNvPr id="9" name="Google Shape;627;p29">
            <a:extLst>
              <a:ext uri="{FF2B5EF4-FFF2-40B4-BE49-F238E27FC236}">
                <a16:creationId xmlns:a16="http://schemas.microsoft.com/office/drawing/2014/main" id="{89A0E577-0404-AE91-8BC4-7BDC04F6B416}"/>
              </a:ext>
            </a:extLst>
          </p:cNvPr>
          <p:cNvCxnSpPr>
            <a:cxnSpLocks/>
          </p:cNvCxnSpPr>
          <p:nvPr/>
        </p:nvCxnSpPr>
        <p:spPr>
          <a:xfrm flipV="1">
            <a:off x="6301564" y="1327343"/>
            <a:ext cx="0" cy="4888414"/>
          </a:xfrm>
          <a:prstGeom prst="straightConnector1">
            <a:avLst/>
          </a:prstGeom>
          <a:noFill/>
          <a:ln w="19050" cap="flat" cmpd="sng">
            <a:solidFill>
              <a:schemeClr val="tx1">
                <a:lumMod val="75000"/>
                <a:lumOff val="25000"/>
              </a:schemeClr>
            </a:solidFill>
            <a:prstDash val="sysDash"/>
            <a:round/>
            <a:headEnd type="none" w="sm" len="sm"/>
            <a:tailEnd type="none" w="sm" len="sm"/>
          </a:ln>
        </p:spPr>
      </p:cxnSp>
      <p:sp>
        <p:nvSpPr>
          <p:cNvPr id="14" name="TextBox 13">
            <a:extLst>
              <a:ext uri="{FF2B5EF4-FFF2-40B4-BE49-F238E27FC236}">
                <a16:creationId xmlns:a16="http://schemas.microsoft.com/office/drawing/2014/main" id="{D14CADC8-21C8-C356-09C2-F0C72A37514D}"/>
              </a:ext>
            </a:extLst>
          </p:cNvPr>
          <p:cNvSpPr txBox="1"/>
          <p:nvPr/>
        </p:nvSpPr>
        <p:spPr>
          <a:xfrm>
            <a:off x="6821578" y="2864344"/>
            <a:ext cx="3662160" cy="400110"/>
          </a:xfrm>
          <a:prstGeom prst="rect">
            <a:avLst/>
          </a:prstGeom>
          <a:noFill/>
        </p:spPr>
        <p:txBody>
          <a:bodyPr wrap="square">
            <a:spAutoFit/>
          </a:bodyPr>
          <a:lstStyle/>
          <a:p>
            <a:pPr algn="l"/>
            <a:r>
              <a:rPr lang="en-IN" sz="2000" b="1" i="0" dirty="0">
                <a:solidFill>
                  <a:srgbClr val="1F1F1F"/>
                </a:solidFill>
                <a:effectLst/>
                <a:latin typeface="Arial" panose="020B0604020202020204" pitchFamily="34" charset="0"/>
                <a:cs typeface="Arial" panose="020B0604020202020204" pitchFamily="34" charset="0"/>
              </a:rPr>
              <a:t>Ministry of Power (</a:t>
            </a:r>
            <a:r>
              <a:rPr lang="en-IN" sz="2000" b="1" i="0" dirty="0" err="1">
                <a:solidFill>
                  <a:srgbClr val="1F1F1F"/>
                </a:solidFill>
                <a:effectLst/>
                <a:latin typeface="Arial" panose="020B0604020202020204" pitchFamily="34" charset="0"/>
                <a:cs typeface="Arial" panose="020B0604020202020204" pitchFamily="34" charset="0"/>
              </a:rPr>
              <a:t>MoP</a:t>
            </a:r>
            <a:r>
              <a:rPr lang="en-IN" sz="2000" b="1" i="0" dirty="0">
                <a:solidFill>
                  <a:srgbClr val="1F1F1F"/>
                </a:solidFill>
                <a:effectLst/>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166D4DDF-9E19-366C-8DBF-CD797B406A17}"/>
              </a:ext>
            </a:extLst>
          </p:cNvPr>
          <p:cNvSpPr txBox="1"/>
          <p:nvPr/>
        </p:nvSpPr>
        <p:spPr>
          <a:xfrm>
            <a:off x="6821578" y="3771550"/>
            <a:ext cx="3662160" cy="707886"/>
          </a:xfrm>
          <a:prstGeom prst="rect">
            <a:avLst/>
          </a:prstGeom>
          <a:noFill/>
        </p:spPr>
        <p:txBody>
          <a:bodyPr wrap="square">
            <a:spAutoFit/>
          </a:bodyPr>
          <a:lstStyle/>
          <a:p>
            <a:pPr algn="l"/>
            <a:r>
              <a:rPr lang="en-IN" sz="2000" b="1" i="0" dirty="0">
                <a:solidFill>
                  <a:srgbClr val="1F1F1F"/>
                </a:solidFill>
                <a:effectLst/>
                <a:latin typeface="Arial" panose="020B0604020202020204" pitchFamily="34" charset="0"/>
                <a:cs typeface="Arial" panose="020B0604020202020204" pitchFamily="34" charset="0"/>
              </a:rPr>
              <a:t>Ministry of External Affairs/ Home Affairs</a:t>
            </a:r>
          </a:p>
        </p:txBody>
      </p:sp>
      <p:pic>
        <p:nvPicPr>
          <p:cNvPr id="2" name="Picture 1">
            <a:extLst>
              <a:ext uri="{FF2B5EF4-FFF2-40B4-BE49-F238E27FC236}">
                <a16:creationId xmlns:a16="http://schemas.microsoft.com/office/drawing/2014/main" id="{9D1ACAED-590B-6CDA-3D11-69306E997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240" y="217350"/>
            <a:ext cx="990600" cy="667512"/>
          </a:xfrm>
          <a:prstGeom prst="rect">
            <a:avLst/>
          </a:prstGeom>
        </p:spPr>
      </p:pic>
    </p:spTree>
    <p:extLst>
      <p:ext uri="{BB962C8B-B14F-4D97-AF65-F5344CB8AC3E}">
        <p14:creationId xmlns:p14="http://schemas.microsoft.com/office/powerpoint/2010/main" val="300834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791D6C-D44B-7613-C39A-7C7689BE871E}"/>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cxnSp>
        <p:nvCxnSpPr>
          <p:cNvPr id="8" name="Google Shape;627;p29">
            <a:extLst>
              <a:ext uri="{FF2B5EF4-FFF2-40B4-BE49-F238E27FC236}">
                <a16:creationId xmlns:a16="http://schemas.microsoft.com/office/drawing/2014/main" id="{F23B3D28-74B0-54B3-848C-52C3ADF18B5C}"/>
              </a:ext>
            </a:extLst>
          </p:cNvPr>
          <p:cNvCxnSpPr>
            <a:cxnSpLocks/>
          </p:cNvCxnSpPr>
          <p:nvPr/>
        </p:nvCxnSpPr>
        <p:spPr>
          <a:xfrm flipV="1">
            <a:off x="5792472" y="1265869"/>
            <a:ext cx="0" cy="5227081"/>
          </a:xfrm>
          <a:prstGeom prst="straightConnector1">
            <a:avLst/>
          </a:prstGeom>
          <a:noFill/>
          <a:ln w="19050" cap="flat" cmpd="sng">
            <a:solidFill>
              <a:schemeClr val="tx1">
                <a:lumMod val="75000"/>
                <a:lumOff val="25000"/>
              </a:schemeClr>
            </a:solidFill>
            <a:prstDash val="sysDash"/>
            <a:round/>
            <a:headEnd type="none" w="sm" len="sm"/>
            <a:tailEnd type="none" w="sm" len="sm"/>
          </a:ln>
        </p:spPr>
      </p:cxnSp>
      <p:grpSp>
        <p:nvGrpSpPr>
          <p:cNvPr id="23" name="Group 22">
            <a:extLst>
              <a:ext uri="{FF2B5EF4-FFF2-40B4-BE49-F238E27FC236}">
                <a16:creationId xmlns:a16="http://schemas.microsoft.com/office/drawing/2014/main" id="{07850528-3649-F7DA-67E2-8F02F29A418D}"/>
              </a:ext>
            </a:extLst>
          </p:cNvPr>
          <p:cNvGrpSpPr/>
          <p:nvPr/>
        </p:nvGrpSpPr>
        <p:grpSpPr>
          <a:xfrm>
            <a:off x="540241" y="1210079"/>
            <a:ext cx="11455432" cy="4148599"/>
            <a:chOff x="540241" y="1210079"/>
            <a:chExt cx="11455432" cy="4148599"/>
          </a:xfrm>
        </p:grpSpPr>
        <p:sp>
          <p:nvSpPr>
            <p:cNvPr id="5" name="TextBox 4">
              <a:extLst>
                <a:ext uri="{FF2B5EF4-FFF2-40B4-BE49-F238E27FC236}">
                  <a16:creationId xmlns:a16="http://schemas.microsoft.com/office/drawing/2014/main" id="{B581F378-1EFB-E69A-8162-2F3AE3921001}"/>
                </a:ext>
              </a:extLst>
            </p:cNvPr>
            <p:cNvSpPr txBox="1"/>
            <p:nvPr/>
          </p:nvSpPr>
          <p:spPr>
            <a:xfrm>
              <a:off x="645246" y="1248144"/>
              <a:ext cx="5514546" cy="400110"/>
            </a:xfrm>
            <a:prstGeom prst="rect">
              <a:avLst/>
            </a:prstGeom>
            <a:noFill/>
          </p:spPr>
          <p:txBody>
            <a:bodyPr wrap="square">
              <a:spAutoFit/>
            </a:bodyPr>
            <a:lstStyle/>
            <a:p>
              <a:pPr algn="l"/>
              <a:r>
                <a:rPr lang="en-IN" sz="2000" b="1" i="0" dirty="0">
                  <a:solidFill>
                    <a:srgbClr val="1F1F1F"/>
                  </a:solidFill>
                  <a:effectLst/>
                  <a:latin typeface="Arial" panose="020B0604020202020204" pitchFamily="34" charset="0"/>
                  <a:cs typeface="Arial" panose="020B0604020202020204" pitchFamily="34" charset="0"/>
                </a:rPr>
                <a:t>Ministry of Defence</a:t>
              </a:r>
              <a:endParaRPr lang="en-US" sz="2000" b="1" i="0" dirty="0">
                <a:solidFill>
                  <a:srgbClr val="1F1F1F"/>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55F3838-66BC-3C1E-A46A-D503C9652E3D}"/>
                </a:ext>
              </a:extLst>
            </p:cNvPr>
            <p:cNvSpPr txBox="1"/>
            <p:nvPr/>
          </p:nvSpPr>
          <p:spPr>
            <a:xfrm>
              <a:off x="540241" y="1745792"/>
              <a:ext cx="5199826" cy="1638910"/>
            </a:xfrm>
            <a:prstGeom prst="rect">
              <a:avLst/>
            </a:prstGeom>
            <a:noFill/>
          </p:spPr>
          <p:txBody>
            <a:bodyPr wrap="square" numCol="1" rtlCol="0">
              <a:spAutoFit/>
            </a:bodyPr>
            <a:lstStyle/>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Need support to close participation of startups from </a:t>
              </a:r>
              <a:r>
                <a:rPr lang="en-US" sz="1400" dirty="0">
                  <a:solidFill>
                    <a:srgbClr val="1F1F1F"/>
                  </a:solidFill>
                  <a:latin typeface="Arial" panose="020B0604020202020204" pitchFamily="34" charset="0"/>
                  <a:cs typeface="Arial" panose="020B0604020202020204" pitchFamily="34" charset="0"/>
                </a:rPr>
                <a:t>The Innovations for Defence Excellence (iDEX) program</a:t>
              </a:r>
              <a:r>
                <a:rPr lang="en-IN" sz="1400" dirty="0">
                  <a:solidFill>
                    <a:srgbClr val="1F1F1F"/>
                  </a:solidFill>
                  <a:latin typeface="Arial" panose="020B0604020202020204" pitchFamily="34" charset="0"/>
                  <a:cs typeface="Arial" panose="020B0604020202020204" pitchFamily="34" charset="0"/>
                </a:rPr>
                <a:t> </a:t>
              </a:r>
            </a:p>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Masterclass for startups on doing business with Defence industry at Aspire stage</a:t>
              </a:r>
            </a:p>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from BEL at IMC 2025</a:t>
              </a:r>
            </a:p>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Invitation on all three Defence chiefs &amp; important members of defence staff</a:t>
              </a:r>
            </a:p>
          </p:txBody>
        </p:sp>
        <p:sp>
          <p:nvSpPr>
            <p:cNvPr id="9" name="TextBox 8">
              <a:extLst>
                <a:ext uri="{FF2B5EF4-FFF2-40B4-BE49-F238E27FC236}">
                  <a16:creationId xmlns:a16="http://schemas.microsoft.com/office/drawing/2014/main" id="{FDF9734D-ED1F-1C7E-EA23-086A6A504948}"/>
                </a:ext>
              </a:extLst>
            </p:cNvPr>
            <p:cNvSpPr txBox="1"/>
            <p:nvPr/>
          </p:nvSpPr>
          <p:spPr>
            <a:xfrm>
              <a:off x="645246" y="3665831"/>
              <a:ext cx="5514546" cy="400110"/>
            </a:xfrm>
            <a:prstGeom prst="rect">
              <a:avLst/>
            </a:prstGeom>
            <a:noFill/>
          </p:spPr>
          <p:txBody>
            <a:bodyPr wrap="square">
              <a:spAutoFit/>
            </a:bodyPr>
            <a:lstStyle/>
            <a:p>
              <a:pPr algn="l"/>
              <a:r>
                <a:rPr lang="en-IN" sz="2000" b="1" dirty="0">
                  <a:solidFill>
                    <a:srgbClr val="1F1F1F"/>
                  </a:solidFill>
                  <a:latin typeface="Arial" panose="020B0604020202020204" pitchFamily="34" charset="0"/>
                  <a:cs typeface="Arial" panose="020B0604020202020204" pitchFamily="34" charset="0"/>
                </a:rPr>
                <a:t>Ministry of Housing and Urban Affairs</a:t>
              </a:r>
              <a:endParaRPr lang="en-US" sz="2000" b="1" dirty="0">
                <a:solidFill>
                  <a:srgbClr val="1F1F1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F96FE49-0436-D20E-BC54-7FE4BA2BF81A}"/>
                </a:ext>
              </a:extLst>
            </p:cNvPr>
            <p:cNvSpPr txBox="1"/>
            <p:nvPr/>
          </p:nvSpPr>
          <p:spPr>
            <a:xfrm>
              <a:off x="540241" y="4163479"/>
              <a:ext cx="5199826" cy="1195199"/>
            </a:xfrm>
            <a:prstGeom prst="rect">
              <a:avLst/>
            </a:prstGeom>
            <a:noFill/>
          </p:spPr>
          <p:txBody>
            <a:bodyPr wrap="square" numCol="1" rtlCol="0">
              <a:spAutoFit/>
            </a:bodyPr>
            <a:lstStyle/>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in following Panel discussions from Senior experts:</a:t>
              </a:r>
            </a:p>
            <a:p>
              <a:pPr marL="697865" lvl="1" indent="-227965">
                <a:spcBef>
                  <a:spcPts val="100"/>
                </a:spcBef>
                <a:buChar char="•"/>
                <a:tabLst>
                  <a:tab pos="240665" algn="l"/>
                </a:tabLst>
              </a:pPr>
              <a:r>
                <a:rPr lang="en-US" sz="1400" dirty="0">
                  <a:solidFill>
                    <a:srgbClr val="1F1F1F"/>
                  </a:solidFill>
                  <a:latin typeface="Arial" panose="020B0604020202020204" pitchFamily="34" charset="0"/>
                  <a:cs typeface="Arial" panose="020B0604020202020204" pitchFamily="34" charset="0"/>
                </a:rPr>
                <a:t>Digital Infrastructure First: Bridging AI Potential and Rural Progress</a:t>
              </a:r>
            </a:p>
            <a:p>
              <a:pPr marL="240665" indent="-227965">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Invitation to Smart City CEOs across India</a:t>
              </a:r>
            </a:p>
          </p:txBody>
        </p:sp>
        <p:sp>
          <p:nvSpPr>
            <p:cNvPr id="12" name="TextBox 11">
              <a:extLst>
                <a:ext uri="{FF2B5EF4-FFF2-40B4-BE49-F238E27FC236}">
                  <a16:creationId xmlns:a16="http://schemas.microsoft.com/office/drawing/2014/main" id="{C03F5E42-C423-B5B6-C1F1-73776884EB80}"/>
                </a:ext>
              </a:extLst>
            </p:cNvPr>
            <p:cNvSpPr txBox="1"/>
            <p:nvPr/>
          </p:nvSpPr>
          <p:spPr>
            <a:xfrm>
              <a:off x="6062059" y="1210079"/>
              <a:ext cx="5933614" cy="400110"/>
            </a:xfrm>
            <a:prstGeom prst="rect">
              <a:avLst/>
            </a:prstGeom>
            <a:noFill/>
          </p:spPr>
          <p:txBody>
            <a:bodyPr wrap="square">
              <a:spAutoFit/>
            </a:bodyPr>
            <a:lstStyle/>
            <a:p>
              <a:pPr algn="l"/>
              <a:r>
                <a:rPr lang="en-IN" sz="2000" b="1" dirty="0">
                  <a:solidFill>
                    <a:srgbClr val="1F1F1F"/>
                  </a:solidFill>
                  <a:latin typeface="Arial" panose="020B0604020202020204" pitchFamily="34" charset="0"/>
                  <a:cs typeface="Arial" panose="020B0604020202020204" pitchFamily="34" charset="0"/>
                </a:rPr>
                <a:t>Ministry of Road transport &amp; Highways</a:t>
              </a:r>
              <a:endParaRPr lang="en-US" sz="2000" b="1" dirty="0">
                <a:solidFill>
                  <a:srgbClr val="1F1F1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D73921-5A72-1201-4BD5-A849823C6CEA}"/>
                </a:ext>
              </a:extLst>
            </p:cNvPr>
            <p:cNvSpPr txBox="1"/>
            <p:nvPr/>
          </p:nvSpPr>
          <p:spPr>
            <a:xfrm>
              <a:off x="6086126" y="1722266"/>
              <a:ext cx="5881821" cy="979755"/>
            </a:xfrm>
            <a:prstGeom prst="rect">
              <a:avLst/>
            </a:prstGeom>
            <a:noFill/>
          </p:spPr>
          <p:txBody>
            <a:bodyPr wrap="square" numCol="1" rtlCol="0">
              <a:spAutoFit/>
            </a:bodyPr>
            <a:lstStyle/>
            <a:p>
              <a:pPr marL="298450" indent="-285750">
                <a:lnSpc>
                  <a:spcPct val="100000"/>
                </a:lnSpc>
                <a:spcBef>
                  <a:spcPts val="100"/>
                </a:spcBef>
                <a:buFont typeface="Arial" panose="020B0604020202020204" pitchFamily="34" charset="0"/>
                <a:buChar char="•"/>
                <a:tabLst>
                  <a:tab pos="240665" algn="l"/>
                </a:tabLst>
              </a:pPr>
              <a:r>
                <a:rPr lang="en-IN" sz="1400" dirty="0">
                  <a:solidFill>
                    <a:srgbClr val="1F1F1F"/>
                  </a:solidFill>
                  <a:latin typeface="Arial" panose="020B0604020202020204" pitchFamily="34" charset="0"/>
                  <a:cs typeface="Arial" panose="020B0604020202020204" pitchFamily="34" charset="0"/>
                </a:rPr>
                <a:t>Invitation to Hon’ble Minister of Road Transport &amp; Highways </a:t>
              </a:r>
            </a:p>
            <a:p>
              <a:pPr marL="298450" indent="-285750">
                <a:lnSpc>
                  <a:spcPct val="100000"/>
                </a:lnSpc>
                <a:spcBef>
                  <a:spcPts val="100"/>
                </a:spcBef>
                <a:buFont typeface="Arial" panose="020B0604020202020204" pitchFamily="34" charset="0"/>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in following Panel discussions from Senior experts:</a:t>
              </a:r>
            </a:p>
            <a:p>
              <a:pPr marL="755650" lvl="1" indent="-285750">
                <a:spcBef>
                  <a:spcPts val="100"/>
                </a:spcBef>
                <a:buFont typeface="Arial" panose="020B0604020202020204" pitchFamily="34" charset="0"/>
                <a:buChar char="•"/>
                <a:tabLst>
                  <a:tab pos="240665" algn="l"/>
                </a:tabLst>
              </a:pPr>
              <a:r>
                <a:rPr lang="en-US" sz="1400" dirty="0">
                  <a:solidFill>
                    <a:srgbClr val="1F1F1F"/>
                  </a:solidFill>
                  <a:latin typeface="Arial" panose="020B0604020202020204" pitchFamily="34" charset="0"/>
                  <a:cs typeface="Arial" panose="020B0604020202020204" pitchFamily="34" charset="0"/>
                </a:rPr>
                <a:t>Digital Infrastructure First: Bridging AI Potential and Rural Progress</a:t>
              </a:r>
            </a:p>
          </p:txBody>
        </p:sp>
        <p:grpSp>
          <p:nvGrpSpPr>
            <p:cNvPr id="15" name="Group 14">
              <a:extLst>
                <a:ext uri="{FF2B5EF4-FFF2-40B4-BE49-F238E27FC236}">
                  <a16:creationId xmlns:a16="http://schemas.microsoft.com/office/drawing/2014/main" id="{76DBA06F-3C18-59F2-857E-E8FEE4E08E47}"/>
                </a:ext>
              </a:extLst>
            </p:cNvPr>
            <p:cNvGrpSpPr/>
            <p:nvPr/>
          </p:nvGrpSpPr>
          <p:grpSpPr>
            <a:xfrm>
              <a:off x="6029388" y="2762791"/>
              <a:ext cx="5933614" cy="970714"/>
              <a:chOff x="6039605" y="2728402"/>
              <a:chExt cx="5933614" cy="970714"/>
            </a:xfrm>
          </p:grpSpPr>
          <p:sp>
            <p:nvSpPr>
              <p:cNvPr id="17" name="TextBox 16">
                <a:extLst>
                  <a:ext uri="{FF2B5EF4-FFF2-40B4-BE49-F238E27FC236}">
                    <a16:creationId xmlns:a16="http://schemas.microsoft.com/office/drawing/2014/main" id="{A94E779B-16F5-F6C6-5EC2-D3CCC92A1FB7}"/>
                  </a:ext>
                </a:extLst>
              </p:cNvPr>
              <p:cNvSpPr txBox="1"/>
              <p:nvPr/>
            </p:nvSpPr>
            <p:spPr>
              <a:xfrm>
                <a:off x="6039605" y="2728402"/>
                <a:ext cx="5933614" cy="400110"/>
              </a:xfrm>
              <a:prstGeom prst="rect">
                <a:avLst/>
              </a:prstGeom>
              <a:noFill/>
            </p:spPr>
            <p:txBody>
              <a:bodyPr wrap="square">
                <a:spAutoFit/>
              </a:bodyPr>
              <a:lstStyle/>
              <a:p>
                <a:pPr algn="l"/>
                <a:r>
                  <a:rPr lang="en-IN" sz="2000" b="1" dirty="0">
                    <a:solidFill>
                      <a:srgbClr val="1F1F1F"/>
                    </a:solidFill>
                    <a:latin typeface="Arial" panose="020B0604020202020204" pitchFamily="34" charset="0"/>
                    <a:cs typeface="Arial" panose="020B0604020202020204" pitchFamily="34" charset="0"/>
                  </a:rPr>
                  <a:t>Ministry of Rural Development</a:t>
                </a:r>
                <a:endParaRPr lang="en-US" sz="2000" b="1" dirty="0">
                  <a:solidFill>
                    <a:srgbClr val="1F1F1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87F41B9-0DA3-17A4-3AD1-523A171DBE42}"/>
                  </a:ext>
                </a:extLst>
              </p:cNvPr>
              <p:cNvSpPr txBox="1"/>
              <p:nvPr/>
            </p:nvSpPr>
            <p:spPr>
              <a:xfrm>
                <a:off x="6102453" y="3163072"/>
                <a:ext cx="5846683" cy="536044"/>
              </a:xfrm>
              <a:prstGeom prst="rect">
                <a:avLst/>
              </a:prstGeom>
              <a:noFill/>
            </p:spPr>
            <p:txBody>
              <a:bodyPr wrap="square" numCol="1" rtlCol="0">
                <a:spAutoFit/>
              </a:bodyPr>
              <a:lstStyle/>
              <a:p>
                <a:pPr marL="240665" indent="-227965">
                  <a:lnSpc>
                    <a:spcPct val="100000"/>
                  </a:lnSpc>
                  <a:spcBef>
                    <a:spcPts val="100"/>
                  </a:spcBef>
                  <a:buChar char="•"/>
                  <a:tabLst>
                    <a:tab pos="240665" algn="l"/>
                  </a:tabLst>
                </a:pPr>
                <a:r>
                  <a:rPr lang="en-IN" sz="1400" dirty="0">
                    <a:solidFill>
                      <a:srgbClr val="1F1F1F"/>
                    </a:solidFill>
                    <a:latin typeface="Arial" panose="020B0604020202020204" pitchFamily="34" charset="0"/>
                    <a:cs typeface="Arial" panose="020B0604020202020204" pitchFamily="34" charset="0"/>
                  </a:rPr>
                  <a:t>Participation in following Panel discussions from Senior experts:</a:t>
                </a:r>
              </a:p>
              <a:p>
                <a:pPr marL="697865" lvl="1" indent="-227965">
                  <a:spcBef>
                    <a:spcPts val="100"/>
                  </a:spcBef>
                  <a:buChar char="•"/>
                  <a:tabLst>
                    <a:tab pos="240665" algn="l"/>
                  </a:tabLst>
                </a:pPr>
                <a:r>
                  <a:rPr lang="en-IN" sz="1400" dirty="0">
                    <a:latin typeface="Arial" panose="020B0604020202020204" pitchFamily="34" charset="0"/>
                    <a:cs typeface="Arial" panose="020B0604020202020204" pitchFamily="34" charset="0"/>
                  </a:rPr>
                  <a:t>Bytes to Billions: Financing Bharat’s Digital Entrepreneurs</a:t>
                </a:r>
              </a:p>
            </p:txBody>
          </p:sp>
        </p:grpSp>
      </p:grpSp>
      <p:sp>
        <p:nvSpPr>
          <p:cNvPr id="2" name="TextBox 1">
            <a:extLst>
              <a:ext uri="{FF2B5EF4-FFF2-40B4-BE49-F238E27FC236}">
                <a16:creationId xmlns:a16="http://schemas.microsoft.com/office/drawing/2014/main" id="{2368E64E-B65F-3E9A-0A63-6619B64C4CF7}"/>
              </a:ext>
            </a:extLst>
          </p:cNvPr>
          <p:cNvSpPr txBox="1"/>
          <p:nvPr/>
        </p:nvSpPr>
        <p:spPr>
          <a:xfrm>
            <a:off x="2112312" y="379844"/>
            <a:ext cx="8578217" cy="584775"/>
          </a:xfrm>
          <a:prstGeom prst="rect">
            <a:avLst/>
          </a:prstGeom>
          <a:noFill/>
        </p:spPr>
        <p:txBody>
          <a:bodyPr wrap="square">
            <a:spAutoFit/>
          </a:bodyPr>
          <a:lstStyle/>
          <a:p>
            <a:r>
              <a:rPr lang="en-IN" sz="3200" b="1" dirty="0">
                <a:solidFill>
                  <a:schemeClr val="tx1">
                    <a:lumMod val="75000"/>
                    <a:lumOff val="25000"/>
                  </a:schemeClr>
                </a:solidFill>
                <a:latin typeface="Arial" panose="020B0604020202020204" pitchFamily="34" charset="0"/>
                <a:cs typeface="Arial" panose="020B0604020202020204" pitchFamily="34" charset="0"/>
              </a:rPr>
              <a:t>Request to Ministries for IMC 2025</a:t>
            </a:r>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0B42752-7D6A-463A-5E4D-B792E8675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505" y="165010"/>
            <a:ext cx="1072498" cy="707149"/>
          </a:xfrm>
          <a:prstGeom prst="rect">
            <a:avLst/>
          </a:prstGeom>
        </p:spPr>
      </p:pic>
    </p:spTree>
    <p:extLst>
      <p:ext uri="{BB962C8B-B14F-4D97-AF65-F5344CB8AC3E}">
        <p14:creationId xmlns:p14="http://schemas.microsoft.com/office/powerpoint/2010/main" val="259798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87DE3F-3EDF-7781-8205-5E667BEB4BCD}"/>
            </a:ext>
          </a:extLst>
        </p:cNvPr>
        <p:cNvGrpSpPr/>
        <p:nvPr/>
      </p:nvGrpSpPr>
      <p:grpSpPr>
        <a:xfrm>
          <a:off x="0" y="0"/>
          <a:ext cx="0" cy="0"/>
          <a:chOff x="0" y="0"/>
          <a:chExt cx="0" cy="0"/>
        </a:xfrm>
      </p:grpSpPr>
      <p:pic>
        <p:nvPicPr>
          <p:cNvPr id="2" name="Graphic 12">
            <a:extLst>
              <a:ext uri="{FF2B5EF4-FFF2-40B4-BE49-F238E27FC236}">
                <a16:creationId xmlns:a16="http://schemas.microsoft.com/office/drawing/2014/main" id="{F5E6A75F-C09B-94A1-2C1B-CCB63D6D47A6}"/>
              </a:ext>
            </a:extLst>
          </p:cNvPr>
          <p:cNvPicPr>
            <a:picLocks noChangeAspect="1"/>
          </p:cNvPicPr>
          <p:nvPr/>
        </p:nvPicPr>
        <p:blipFill>
          <a:blip r:embed="rId2">
            <a:alphaModFix amt="70000"/>
          </a:blip>
          <a:stretch>
            <a:fillRect/>
          </a:stretch>
        </p:blipFill>
        <p:spPr>
          <a:xfrm>
            <a:off x="-10" y="-536487"/>
            <a:ext cx="12192000" cy="7290894"/>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sp>
        <p:nvSpPr>
          <p:cNvPr id="18" name="object 14">
            <a:extLst>
              <a:ext uri="{FF2B5EF4-FFF2-40B4-BE49-F238E27FC236}">
                <a16:creationId xmlns:a16="http://schemas.microsoft.com/office/drawing/2014/main" id="{09482E36-014C-C430-E86F-906F0F36BB98}"/>
              </a:ext>
            </a:extLst>
          </p:cNvPr>
          <p:cNvSpPr txBox="1"/>
          <p:nvPr/>
        </p:nvSpPr>
        <p:spPr>
          <a:xfrm>
            <a:off x="4372927" y="4597164"/>
            <a:ext cx="3446145" cy="1968500"/>
          </a:xfrm>
          <a:prstGeom prst="rect">
            <a:avLst/>
          </a:prstGeom>
        </p:spPr>
        <p:txBody>
          <a:bodyPr vert="horz" wrap="square" lIns="0" tIns="15875" rIns="0" bIns="0" rtlCol="0">
            <a:spAutoFit/>
          </a:bodyPr>
          <a:lstStyle/>
          <a:p>
            <a:pPr marL="38100">
              <a:lnSpc>
                <a:spcPct val="100000"/>
              </a:lnSpc>
              <a:spcBef>
                <a:spcPts val="125"/>
              </a:spcBef>
            </a:pPr>
            <a:r>
              <a:rPr sz="10125" b="1" spc="-5145" baseline="13991" dirty="0">
                <a:solidFill>
                  <a:srgbClr val="FFFFFF"/>
                </a:solidFill>
                <a:latin typeface="Poppins SemiBold"/>
                <a:cs typeface="Poppins SemiBold"/>
              </a:rPr>
              <a:t>J</a:t>
            </a:r>
            <a:r>
              <a:rPr sz="1500" b="1" i="1" spc="5" dirty="0">
                <a:solidFill>
                  <a:srgbClr val="FFFFFF"/>
                </a:solidFill>
                <a:latin typeface="Poppins SemiBold"/>
                <a:cs typeface="Poppins SemiBold"/>
              </a:rPr>
              <a:t>EXHI</a:t>
            </a:r>
            <a:r>
              <a:rPr sz="1500" b="1" i="1" spc="-925" dirty="0">
                <a:solidFill>
                  <a:srgbClr val="FFFFFF"/>
                </a:solidFill>
                <a:latin typeface="Poppins SemiBold"/>
                <a:cs typeface="Poppins SemiBold"/>
              </a:rPr>
              <a:t>B</a:t>
            </a:r>
            <a:r>
              <a:rPr sz="10125" b="1" spc="-6562" baseline="13991" dirty="0">
                <a:solidFill>
                  <a:srgbClr val="FFFFFF"/>
                </a:solidFill>
                <a:latin typeface="Poppins SemiBold"/>
                <a:cs typeface="Poppins SemiBold"/>
              </a:rPr>
              <a:t>O</a:t>
            </a:r>
            <a:r>
              <a:rPr sz="1500" b="1" i="1" spc="5" dirty="0">
                <a:solidFill>
                  <a:srgbClr val="FFFFFF"/>
                </a:solidFill>
                <a:latin typeface="Poppins SemiBold"/>
                <a:cs typeface="Poppins SemiBold"/>
              </a:rPr>
              <a:t>ITION</a:t>
            </a:r>
            <a:r>
              <a:rPr sz="1500" b="1" i="1" spc="-75" dirty="0">
                <a:solidFill>
                  <a:srgbClr val="FFFFFF"/>
                </a:solidFill>
                <a:latin typeface="Poppins SemiBold"/>
                <a:cs typeface="Poppins SemiBold"/>
              </a:rPr>
              <a:t> </a:t>
            </a:r>
            <a:r>
              <a:rPr sz="10125" b="1" spc="-2677" baseline="13991" dirty="0">
                <a:solidFill>
                  <a:srgbClr val="FFFFFF"/>
                </a:solidFill>
                <a:latin typeface="Poppins SemiBold"/>
                <a:cs typeface="Poppins SemiBold"/>
              </a:rPr>
              <a:t>I</a:t>
            </a:r>
            <a:r>
              <a:rPr sz="1500" b="1" i="1" spc="5" dirty="0">
                <a:solidFill>
                  <a:srgbClr val="FFFFFF"/>
                </a:solidFill>
                <a:latin typeface="Poppins SemiBold"/>
                <a:cs typeface="Poppins SemiBold"/>
              </a:rPr>
              <a:t>I</a:t>
            </a:r>
            <a:r>
              <a:rPr sz="1500" b="1" i="1" spc="35" dirty="0">
                <a:solidFill>
                  <a:srgbClr val="FFFFFF"/>
                </a:solidFill>
                <a:latin typeface="Poppins SemiBold"/>
                <a:cs typeface="Poppins SemiBold"/>
              </a:rPr>
              <a:t> </a:t>
            </a:r>
            <a:r>
              <a:rPr sz="1500" b="1" i="1" spc="-215" dirty="0">
                <a:solidFill>
                  <a:srgbClr val="FFFFFF"/>
                </a:solidFill>
                <a:latin typeface="Poppins SemiBold"/>
                <a:cs typeface="Poppins SemiBold"/>
              </a:rPr>
              <a:t>C</a:t>
            </a:r>
            <a:r>
              <a:rPr sz="10125" b="1" spc="-7109" baseline="13991" dirty="0">
                <a:solidFill>
                  <a:srgbClr val="FFFFFF"/>
                </a:solidFill>
                <a:latin typeface="Poppins SemiBold"/>
                <a:cs typeface="Poppins SemiBold"/>
              </a:rPr>
              <a:t>N</a:t>
            </a:r>
            <a:r>
              <a:rPr sz="1500" b="1" i="1" spc="15" dirty="0">
                <a:solidFill>
                  <a:srgbClr val="FFFFFF"/>
                </a:solidFill>
                <a:latin typeface="Poppins SemiBold"/>
                <a:cs typeface="Poppins SemiBold"/>
              </a:rPr>
              <a:t>ONCLA</a:t>
            </a:r>
            <a:r>
              <a:rPr sz="1500" b="1" i="1" spc="-15" dirty="0">
                <a:solidFill>
                  <a:srgbClr val="FFFFFF"/>
                </a:solidFill>
                <a:latin typeface="Poppins SemiBold"/>
                <a:cs typeface="Poppins SemiBold"/>
              </a:rPr>
              <a:t>V</a:t>
            </a:r>
            <a:r>
              <a:rPr sz="10125" b="1" spc="-7027" baseline="13991" dirty="0">
                <a:solidFill>
                  <a:srgbClr val="FFFFFF"/>
                </a:solidFill>
                <a:latin typeface="Poppins SemiBold"/>
                <a:cs typeface="Poppins SemiBold"/>
              </a:rPr>
              <a:t>U</a:t>
            </a:r>
            <a:r>
              <a:rPr sz="1500" b="1" i="1" spc="15" dirty="0">
                <a:solidFill>
                  <a:srgbClr val="FFFFFF"/>
                </a:solidFill>
                <a:latin typeface="Poppins SemiBold"/>
                <a:cs typeface="Poppins SemiBold"/>
              </a:rPr>
              <a:t>E</a:t>
            </a:r>
            <a:r>
              <a:rPr sz="1500" b="1" i="1" spc="35" dirty="0">
                <a:solidFill>
                  <a:srgbClr val="FFFFFF"/>
                </a:solidFill>
                <a:latin typeface="Poppins SemiBold"/>
                <a:cs typeface="Poppins SemiBold"/>
              </a:rPr>
              <a:t> </a:t>
            </a:r>
            <a:r>
              <a:rPr sz="1500" b="1" i="1" dirty="0">
                <a:solidFill>
                  <a:srgbClr val="FFFFFF"/>
                </a:solidFill>
                <a:latin typeface="Poppins SemiBold"/>
                <a:cs typeface="Poppins SemiBold"/>
              </a:rPr>
              <a:t>I</a:t>
            </a:r>
            <a:r>
              <a:rPr sz="1500" b="1" i="1" spc="35" dirty="0">
                <a:solidFill>
                  <a:srgbClr val="FFFFFF"/>
                </a:solidFill>
                <a:latin typeface="Poppins SemiBold"/>
                <a:cs typeface="Poppins SemiBold"/>
              </a:rPr>
              <a:t> </a:t>
            </a:r>
            <a:r>
              <a:rPr sz="1500" b="1" i="1" spc="5" dirty="0">
                <a:solidFill>
                  <a:srgbClr val="FFFFFF"/>
                </a:solidFill>
                <a:latin typeface="Poppins SemiBold"/>
                <a:cs typeface="Poppins SemiBold"/>
              </a:rPr>
              <a:t>A</a:t>
            </a:r>
            <a:r>
              <a:rPr sz="1500" b="1" i="1" spc="-30" dirty="0">
                <a:solidFill>
                  <a:srgbClr val="FFFFFF"/>
                </a:solidFill>
                <a:latin typeface="Poppins SemiBold"/>
                <a:cs typeface="Poppins SemiBold"/>
              </a:rPr>
              <a:t>W</a:t>
            </a:r>
            <a:r>
              <a:rPr sz="10125" b="1" spc="-6142" baseline="13991" dirty="0">
                <a:solidFill>
                  <a:srgbClr val="FFFFFF"/>
                </a:solidFill>
                <a:latin typeface="Poppins SemiBold"/>
                <a:cs typeface="Poppins SemiBold"/>
              </a:rPr>
              <a:t>S</a:t>
            </a:r>
            <a:r>
              <a:rPr sz="1500" b="1" i="1" spc="5" dirty="0">
                <a:solidFill>
                  <a:srgbClr val="FFFFFF"/>
                </a:solidFill>
                <a:latin typeface="Poppins SemiBold"/>
                <a:cs typeface="Poppins SemiBold"/>
              </a:rPr>
              <a:t>ARDS</a:t>
            </a:r>
            <a:endParaRPr sz="1500" dirty="0">
              <a:latin typeface="Poppins SemiBold"/>
              <a:cs typeface="Poppins SemiBold"/>
            </a:endParaRPr>
          </a:p>
          <a:p>
            <a:pPr>
              <a:lnSpc>
                <a:spcPct val="100000"/>
              </a:lnSpc>
              <a:spcBef>
                <a:spcPts val="1090"/>
              </a:spcBef>
            </a:pPr>
            <a:endParaRPr sz="1500" dirty="0">
              <a:latin typeface="Poppins SemiBold"/>
              <a:cs typeface="Poppins SemiBold"/>
            </a:endParaRPr>
          </a:p>
          <a:p>
            <a:pPr marL="406400" marR="543560">
              <a:lnSpc>
                <a:spcPct val="133100"/>
              </a:lnSpc>
            </a:pPr>
            <a:r>
              <a:rPr sz="1200" b="1" i="1" spc="-10" dirty="0">
                <a:solidFill>
                  <a:schemeClr val="bg1"/>
                </a:solidFill>
                <a:latin typeface="Poppins SemiBold"/>
                <a:cs typeface="Poppins SemiBold"/>
                <a:hlinkClick r:id="rId3">
                  <a:extLst>
                    <a:ext uri="{A12FA001-AC4F-418D-AE19-62706E023703}">
                      <ahyp:hlinkClr xmlns:ahyp="http://schemas.microsoft.com/office/drawing/2018/hyperlinkcolor" val="tx"/>
                    </a:ext>
                  </a:extLst>
                </a:hlinkClick>
              </a:rPr>
              <a:t>www.indiamobilecongress.com</a:t>
            </a:r>
            <a:r>
              <a:rPr sz="1200" b="1" i="1" spc="-10" dirty="0">
                <a:solidFill>
                  <a:schemeClr val="bg1"/>
                </a:solidFill>
                <a:latin typeface="Poppins SemiBold"/>
                <a:cs typeface="Poppins SemiBold"/>
              </a:rPr>
              <a:t> </a:t>
            </a:r>
            <a:r>
              <a:rPr sz="1200" b="1" i="1" spc="-10" dirty="0">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info@indiamobilecongress.com</a:t>
            </a:r>
            <a:endParaRPr sz="1200" dirty="0">
              <a:solidFill>
                <a:schemeClr val="bg1"/>
              </a:solidFill>
              <a:latin typeface="Poppins SemiBold"/>
              <a:cs typeface="Poppins SemiBold"/>
            </a:endParaRPr>
          </a:p>
        </p:txBody>
      </p:sp>
      <p:grpSp>
        <p:nvGrpSpPr>
          <p:cNvPr id="8" name="object 16">
            <a:extLst>
              <a:ext uri="{FF2B5EF4-FFF2-40B4-BE49-F238E27FC236}">
                <a16:creationId xmlns:a16="http://schemas.microsoft.com/office/drawing/2014/main" id="{51F1F3F3-ED6F-645D-9FF5-A10A1B9BB7D0}"/>
              </a:ext>
            </a:extLst>
          </p:cNvPr>
          <p:cNvGrpSpPr/>
          <p:nvPr/>
        </p:nvGrpSpPr>
        <p:grpSpPr>
          <a:xfrm>
            <a:off x="6096000" y="316971"/>
            <a:ext cx="733425" cy="445134"/>
            <a:chOff x="3839207" y="285074"/>
            <a:chExt cx="733425" cy="445134"/>
          </a:xfrm>
        </p:grpSpPr>
        <p:sp>
          <p:nvSpPr>
            <p:cNvPr id="13" name="object 17">
              <a:extLst>
                <a:ext uri="{FF2B5EF4-FFF2-40B4-BE49-F238E27FC236}">
                  <a16:creationId xmlns:a16="http://schemas.microsoft.com/office/drawing/2014/main" id="{BA6E7EC7-10AD-A028-894C-5A71A16B2A41}"/>
                </a:ext>
              </a:extLst>
            </p:cNvPr>
            <p:cNvSpPr/>
            <p:nvPr/>
          </p:nvSpPr>
          <p:spPr>
            <a:xfrm>
              <a:off x="4453747" y="293377"/>
              <a:ext cx="25400" cy="22225"/>
            </a:xfrm>
            <a:custGeom>
              <a:avLst/>
              <a:gdLst/>
              <a:ahLst/>
              <a:cxnLst/>
              <a:rect l="l" t="t" r="r" b="b"/>
              <a:pathLst>
                <a:path w="25400" h="22225">
                  <a:moveTo>
                    <a:pt x="18906" y="0"/>
                  </a:moveTo>
                  <a:lnTo>
                    <a:pt x="6297" y="0"/>
                  </a:lnTo>
                  <a:lnTo>
                    <a:pt x="0" y="10930"/>
                  </a:lnTo>
                  <a:lnTo>
                    <a:pt x="6297" y="21860"/>
                  </a:lnTo>
                  <a:lnTo>
                    <a:pt x="18906" y="21860"/>
                  </a:lnTo>
                  <a:lnTo>
                    <a:pt x="25218" y="10930"/>
                  </a:lnTo>
                  <a:lnTo>
                    <a:pt x="18906" y="0"/>
                  </a:lnTo>
                  <a:close/>
                </a:path>
              </a:pathLst>
            </a:custGeom>
            <a:solidFill>
              <a:srgbClr val="4779B8"/>
            </a:solidFill>
          </p:spPr>
          <p:txBody>
            <a:bodyPr wrap="square" lIns="0" tIns="0" rIns="0" bIns="0" rtlCol="0"/>
            <a:lstStyle/>
            <a:p>
              <a:endParaRPr/>
            </a:p>
          </p:txBody>
        </p:sp>
        <p:sp>
          <p:nvSpPr>
            <p:cNvPr id="19" name="object 18">
              <a:extLst>
                <a:ext uri="{FF2B5EF4-FFF2-40B4-BE49-F238E27FC236}">
                  <a16:creationId xmlns:a16="http://schemas.microsoft.com/office/drawing/2014/main" id="{185CCC6C-4268-8193-F0CC-F2BEA95D5B72}"/>
                </a:ext>
              </a:extLst>
            </p:cNvPr>
            <p:cNvSpPr/>
            <p:nvPr/>
          </p:nvSpPr>
          <p:spPr>
            <a:xfrm>
              <a:off x="4500940" y="402401"/>
              <a:ext cx="25400" cy="22225"/>
            </a:xfrm>
            <a:custGeom>
              <a:avLst/>
              <a:gdLst/>
              <a:ahLst/>
              <a:cxnLst/>
              <a:rect l="l" t="t" r="r" b="b"/>
              <a:pathLst>
                <a:path w="25400" h="22225">
                  <a:moveTo>
                    <a:pt x="18906" y="0"/>
                  </a:moveTo>
                  <a:lnTo>
                    <a:pt x="6297" y="0"/>
                  </a:lnTo>
                  <a:lnTo>
                    <a:pt x="0" y="10930"/>
                  </a:lnTo>
                  <a:lnTo>
                    <a:pt x="6297" y="21845"/>
                  </a:lnTo>
                  <a:lnTo>
                    <a:pt x="18906" y="21845"/>
                  </a:lnTo>
                  <a:lnTo>
                    <a:pt x="25203" y="10930"/>
                  </a:lnTo>
                  <a:lnTo>
                    <a:pt x="18906" y="0"/>
                  </a:lnTo>
                  <a:close/>
                </a:path>
              </a:pathLst>
            </a:custGeom>
            <a:solidFill>
              <a:srgbClr val="52A1D9"/>
            </a:solidFill>
          </p:spPr>
          <p:txBody>
            <a:bodyPr wrap="square" lIns="0" tIns="0" rIns="0" bIns="0" rtlCol="0"/>
            <a:lstStyle/>
            <a:p>
              <a:endParaRPr/>
            </a:p>
          </p:txBody>
        </p:sp>
        <p:sp>
          <p:nvSpPr>
            <p:cNvPr id="20" name="object 19">
              <a:extLst>
                <a:ext uri="{FF2B5EF4-FFF2-40B4-BE49-F238E27FC236}">
                  <a16:creationId xmlns:a16="http://schemas.microsoft.com/office/drawing/2014/main" id="{5D6D2B8E-161B-CA6E-D835-126C0BF2903E}"/>
                </a:ext>
              </a:extLst>
            </p:cNvPr>
            <p:cNvSpPr/>
            <p:nvPr/>
          </p:nvSpPr>
          <p:spPr>
            <a:xfrm>
              <a:off x="4524524" y="415553"/>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21" name="object 20">
              <a:extLst>
                <a:ext uri="{FF2B5EF4-FFF2-40B4-BE49-F238E27FC236}">
                  <a16:creationId xmlns:a16="http://schemas.microsoft.com/office/drawing/2014/main" id="{295DDEA5-3636-212D-F3F6-A1AB00DE77AD}"/>
                </a:ext>
              </a:extLst>
            </p:cNvPr>
            <p:cNvSpPr/>
            <p:nvPr/>
          </p:nvSpPr>
          <p:spPr>
            <a:xfrm>
              <a:off x="4336801" y="497783"/>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4779B8"/>
            </a:solidFill>
          </p:spPr>
          <p:txBody>
            <a:bodyPr wrap="square" lIns="0" tIns="0" rIns="0" bIns="0" rtlCol="0"/>
            <a:lstStyle/>
            <a:p>
              <a:endParaRPr/>
            </a:p>
          </p:txBody>
        </p:sp>
        <p:sp>
          <p:nvSpPr>
            <p:cNvPr id="22" name="object 21">
              <a:extLst>
                <a:ext uri="{FF2B5EF4-FFF2-40B4-BE49-F238E27FC236}">
                  <a16:creationId xmlns:a16="http://schemas.microsoft.com/office/drawing/2014/main" id="{92D64C45-281E-C016-E391-A3FEA1AC9DE1}"/>
                </a:ext>
              </a:extLst>
            </p:cNvPr>
            <p:cNvSpPr/>
            <p:nvPr/>
          </p:nvSpPr>
          <p:spPr>
            <a:xfrm>
              <a:off x="4360249" y="483986"/>
              <a:ext cx="25400" cy="22225"/>
            </a:xfrm>
            <a:custGeom>
              <a:avLst/>
              <a:gdLst/>
              <a:ahLst/>
              <a:cxnLst/>
              <a:rect l="l" t="t" r="r" b="b"/>
              <a:pathLst>
                <a:path w="25400" h="22225">
                  <a:moveTo>
                    <a:pt x="18921" y="0"/>
                  </a:moveTo>
                  <a:lnTo>
                    <a:pt x="6297" y="0"/>
                  </a:lnTo>
                  <a:lnTo>
                    <a:pt x="0" y="10930"/>
                  </a:lnTo>
                  <a:lnTo>
                    <a:pt x="6297" y="21845"/>
                  </a:lnTo>
                  <a:lnTo>
                    <a:pt x="18921" y="21845"/>
                  </a:lnTo>
                  <a:lnTo>
                    <a:pt x="25218" y="10930"/>
                  </a:lnTo>
                  <a:lnTo>
                    <a:pt x="18921" y="0"/>
                  </a:lnTo>
                  <a:close/>
                </a:path>
              </a:pathLst>
            </a:custGeom>
            <a:solidFill>
              <a:srgbClr val="5692CD"/>
            </a:solidFill>
          </p:spPr>
          <p:txBody>
            <a:bodyPr wrap="square" lIns="0" tIns="0" rIns="0" bIns="0" rtlCol="0"/>
            <a:lstStyle/>
            <a:p>
              <a:endParaRPr/>
            </a:p>
          </p:txBody>
        </p:sp>
        <p:sp>
          <p:nvSpPr>
            <p:cNvPr id="23" name="object 22">
              <a:extLst>
                <a:ext uri="{FF2B5EF4-FFF2-40B4-BE49-F238E27FC236}">
                  <a16:creationId xmlns:a16="http://schemas.microsoft.com/office/drawing/2014/main" id="{9A810AD5-5406-2001-BD16-9835C558D812}"/>
                </a:ext>
              </a:extLst>
            </p:cNvPr>
            <p:cNvSpPr/>
            <p:nvPr/>
          </p:nvSpPr>
          <p:spPr>
            <a:xfrm>
              <a:off x="4289691" y="375983"/>
              <a:ext cx="72390" cy="76200"/>
            </a:xfrm>
            <a:custGeom>
              <a:avLst/>
              <a:gdLst/>
              <a:ahLst/>
              <a:cxnLst/>
              <a:rect l="l" t="t" r="r" b="b"/>
              <a:pathLst>
                <a:path w="72389" h="76200">
                  <a:moveTo>
                    <a:pt x="25222" y="24244"/>
                  </a:moveTo>
                  <a:lnTo>
                    <a:pt x="18923" y="13322"/>
                  </a:lnTo>
                  <a:lnTo>
                    <a:pt x="6311" y="13322"/>
                  </a:lnTo>
                  <a:lnTo>
                    <a:pt x="0" y="24244"/>
                  </a:lnTo>
                  <a:lnTo>
                    <a:pt x="6311" y="35166"/>
                  </a:lnTo>
                  <a:lnTo>
                    <a:pt x="18923" y="35166"/>
                  </a:lnTo>
                  <a:lnTo>
                    <a:pt x="25222" y="24244"/>
                  </a:lnTo>
                  <a:close/>
                </a:path>
                <a:path w="72389" h="76200">
                  <a:moveTo>
                    <a:pt x="25234" y="51625"/>
                  </a:moveTo>
                  <a:lnTo>
                    <a:pt x="18923" y="40716"/>
                  </a:lnTo>
                  <a:lnTo>
                    <a:pt x="6324" y="40716"/>
                  </a:lnTo>
                  <a:lnTo>
                    <a:pt x="12" y="51625"/>
                  </a:lnTo>
                  <a:lnTo>
                    <a:pt x="6324" y="62560"/>
                  </a:lnTo>
                  <a:lnTo>
                    <a:pt x="18923" y="62560"/>
                  </a:lnTo>
                  <a:lnTo>
                    <a:pt x="25234" y="51625"/>
                  </a:lnTo>
                  <a:close/>
                </a:path>
                <a:path w="72389" h="76200">
                  <a:moveTo>
                    <a:pt x="48628" y="64960"/>
                  </a:moveTo>
                  <a:lnTo>
                    <a:pt x="42316" y="54051"/>
                  </a:lnTo>
                  <a:lnTo>
                    <a:pt x="29705" y="54051"/>
                  </a:lnTo>
                  <a:lnTo>
                    <a:pt x="23393" y="64960"/>
                  </a:lnTo>
                  <a:lnTo>
                    <a:pt x="29705" y="75895"/>
                  </a:lnTo>
                  <a:lnTo>
                    <a:pt x="42316" y="75895"/>
                  </a:lnTo>
                  <a:lnTo>
                    <a:pt x="48628" y="64960"/>
                  </a:lnTo>
                  <a:close/>
                </a:path>
                <a:path w="72389" h="76200">
                  <a:moveTo>
                    <a:pt x="48641" y="37858"/>
                  </a:moveTo>
                  <a:lnTo>
                    <a:pt x="42329" y="26936"/>
                  </a:lnTo>
                  <a:lnTo>
                    <a:pt x="29718" y="26936"/>
                  </a:lnTo>
                  <a:lnTo>
                    <a:pt x="23406" y="37858"/>
                  </a:lnTo>
                  <a:lnTo>
                    <a:pt x="29718" y="48780"/>
                  </a:lnTo>
                  <a:lnTo>
                    <a:pt x="42329" y="48780"/>
                  </a:lnTo>
                  <a:lnTo>
                    <a:pt x="48641" y="37858"/>
                  </a:lnTo>
                  <a:close/>
                </a:path>
                <a:path w="72389" h="76200">
                  <a:moveTo>
                    <a:pt x="48641" y="10909"/>
                  </a:moveTo>
                  <a:lnTo>
                    <a:pt x="42329" y="0"/>
                  </a:lnTo>
                  <a:lnTo>
                    <a:pt x="29718" y="0"/>
                  </a:lnTo>
                  <a:lnTo>
                    <a:pt x="23406" y="10909"/>
                  </a:lnTo>
                  <a:lnTo>
                    <a:pt x="29718" y="21844"/>
                  </a:lnTo>
                  <a:lnTo>
                    <a:pt x="42329" y="21844"/>
                  </a:lnTo>
                  <a:lnTo>
                    <a:pt x="48641" y="10909"/>
                  </a:lnTo>
                  <a:close/>
                </a:path>
                <a:path w="72389" h="76200">
                  <a:moveTo>
                    <a:pt x="72034" y="51638"/>
                  </a:moveTo>
                  <a:lnTo>
                    <a:pt x="65722" y="40728"/>
                  </a:lnTo>
                  <a:lnTo>
                    <a:pt x="53111" y="40728"/>
                  </a:lnTo>
                  <a:lnTo>
                    <a:pt x="46812" y="51638"/>
                  </a:lnTo>
                  <a:lnTo>
                    <a:pt x="53111" y="62572"/>
                  </a:lnTo>
                  <a:lnTo>
                    <a:pt x="65722" y="62572"/>
                  </a:lnTo>
                  <a:lnTo>
                    <a:pt x="72034" y="51638"/>
                  </a:lnTo>
                  <a:close/>
                </a:path>
                <a:path w="72389" h="76200">
                  <a:moveTo>
                    <a:pt x="72034" y="24257"/>
                  </a:moveTo>
                  <a:lnTo>
                    <a:pt x="65722" y="13322"/>
                  </a:lnTo>
                  <a:lnTo>
                    <a:pt x="53111" y="13322"/>
                  </a:lnTo>
                  <a:lnTo>
                    <a:pt x="46799" y="24257"/>
                  </a:lnTo>
                  <a:lnTo>
                    <a:pt x="53111" y="35179"/>
                  </a:lnTo>
                  <a:lnTo>
                    <a:pt x="65722" y="35179"/>
                  </a:lnTo>
                  <a:lnTo>
                    <a:pt x="72034" y="24257"/>
                  </a:lnTo>
                  <a:close/>
                </a:path>
              </a:pathLst>
            </a:custGeom>
            <a:solidFill>
              <a:srgbClr val="57C0EC"/>
            </a:solidFill>
          </p:spPr>
          <p:txBody>
            <a:bodyPr wrap="square" lIns="0" tIns="0" rIns="0" bIns="0" rtlCol="0"/>
            <a:lstStyle/>
            <a:p>
              <a:endParaRPr/>
            </a:p>
          </p:txBody>
        </p:sp>
        <p:sp>
          <p:nvSpPr>
            <p:cNvPr id="24" name="object 23">
              <a:extLst>
                <a:ext uri="{FF2B5EF4-FFF2-40B4-BE49-F238E27FC236}">
                  <a16:creationId xmlns:a16="http://schemas.microsoft.com/office/drawing/2014/main" id="{BC5C01DB-4E12-0E51-DF23-E9511D5DB7D8}"/>
                </a:ext>
              </a:extLst>
            </p:cNvPr>
            <p:cNvSpPr/>
            <p:nvPr/>
          </p:nvSpPr>
          <p:spPr>
            <a:xfrm>
              <a:off x="4289691" y="294360"/>
              <a:ext cx="48895" cy="35560"/>
            </a:xfrm>
            <a:custGeom>
              <a:avLst/>
              <a:gdLst/>
              <a:ahLst/>
              <a:cxnLst/>
              <a:rect l="l" t="t" r="r" b="b"/>
              <a:pathLst>
                <a:path w="48895" h="35560">
                  <a:moveTo>
                    <a:pt x="25222" y="24244"/>
                  </a:moveTo>
                  <a:lnTo>
                    <a:pt x="18923" y="13335"/>
                  </a:lnTo>
                  <a:lnTo>
                    <a:pt x="6311" y="13335"/>
                  </a:lnTo>
                  <a:lnTo>
                    <a:pt x="0" y="24244"/>
                  </a:lnTo>
                  <a:lnTo>
                    <a:pt x="6311" y="35179"/>
                  </a:lnTo>
                  <a:lnTo>
                    <a:pt x="18923" y="35179"/>
                  </a:lnTo>
                  <a:lnTo>
                    <a:pt x="25222" y="24244"/>
                  </a:lnTo>
                  <a:close/>
                </a:path>
                <a:path w="48895" h="35560">
                  <a:moveTo>
                    <a:pt x="48641" y="10934"/>
                  </a:moveTo>
                  <a:lnTo>
                    <a:pt x="42329" y="0"/>
                  </a:lnTo>
                  <a:lnTo>
                    <a:pt x="29718" y="0"/>
                  </a:lnTo>
                  <a:lnTo>
                    <a:pt x="23406" y="10934"/>
                  </a:lnTo>
                  <a:lnTo>
                    <a:pt x="29718" y="21844"/>
                  </a:lnTo>
                  <a:lnTo>
                    <a:pt x="42329" y="21844"/>
                  </a:lnTo>
                  <a:lnTo>
                    <a:pt x="48641" y="10934"/>
                  </a:lnTo>
                  <a:close/>
                </a:path>
              </a:pathLst>
            </a:custGeom>
            <a:solidFill>
              <a:srgbClr val="4779B8"/>
            </a:solidFill>
          </p:spPr>
          <p:txBody>
            <a:bodyPr wrap="square" lIns="0" tIns="0" rIns="0" bIns="0" rtlCol="0"/>
            <a:lstStyle/>
            <a:p>
              <a:endParaRPr/>
            </a:p>
          </p:txBody>
        </p:sp>
        <p:sp>
          <p:nvSpPr>
            <p:cNvPr id="25" name="object 24">
              <a:extLst>
                <a:ext uri="{FF2B5EF4-FFF2-40B4-BE49-F238E27FC236}">
                  <a16:creationId xmlns:a16="http://schemas.microsoft.com/office/drawing/2014/main" id="{6CF3A706-338A-EDE6-CD02-7C26AFC18673}"/>
                </a:ext>
              </a:extLst>
            </p:cNvPr>
            <p:cNvSpPr/>
            <p:nvPr/>
          </p:nvSpPr>
          <p:spPr>
            <a:xfrm>
              <a:off x="4289698" y="335086"/>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26" name="object 25">
              <a:extLst>
                <a:ext uri="{FF2B5EF4-FFF2-40B4-BE49-F238E27FC236}">
                  <a16:creationId xmlns:a16="http://schemas.microsoft.com/office/drawing/2014/main" id="{CBCB2F90-480D-6865-838E-45A693CF04A0}"/>
                </a:ext>
              </a:extLst>
            </p:cNvPr>
            <p:cNvSpPr/>
            <p:nvPr/>
          </p:nvSpPr>
          <p:spPr>
            <a:xfrm>
              <a:off x="4313097" y="335089"/>
              <a:ext cx="48895" cy="35560"/>
            </a:xfrm>
            <a:custGeom>
              <a:avLst/>
              <a:gdLst/>
              <a:ahLst/>
              <a:cxnLst/>
              <a:rect l="l" t="t" r="r" b="b"/>
              <a:pathLst>
                <a:path w="48895" h="35560">
                  <a:moveTo>
                    <a:pt x="25234" y="24511"/>
                  </a:moveTo>
                  <a:lnTo>
                    <a:pt x="18923" y="13589"/>
                  </a:lnTo>
                  <a:lnTo>
                    <a:pt x="6311" y="13589"/>
                  </a:lnTo>
                  <a:lnTo>
                    <a:pt x="0" y="24511"/>
                  </a:lnTo>
                  <a:lnTo>
                    <a:pt x="6311" y="35433"/>
                  </a:lnTo>
                  <a:lnTo>
                    <a:pt x="18923" y="35433"/>
                  </a:lnTo>
                  <a:lnTo>
                    <a:pt x="25234" y="24511"/>
                  </a:lnTo>
                  <a:close/>
                </a:path>
                <a:path w="48895" h="35560">
                  <a:moveTo>
                    <a:pt x="48628" y="10922"/>
                  </a:moveTo>
                  <a:lnTo>
                    <a:pt x="42316" y="0"/>
                  </a:lnTo>
                  <a:lnTo>
                    <a:pt x="29705" y="0"/>
                  </a:lnTo>
                  <a:lnTo>
                    <a:pt x="23406" y="10922"/>
                  </a:lnTo>
                  <a:lnTo>
                    <a:pt x="29705" y="21844"/>
                  </a:lnTo>
                  <a:lnTo>
                    <a:pt x="42316" y="21844"/>
                  </a:lnTo>
                  <a:lnTo>
                    <a:pt x="48628" y="10922"/>
                  </a:lnTo>
                  <a:close/>
                </a:path>
              </a:pathLst>
            </a:custGeom>
            <a:solidFill>
              <a:srgbClr val="52A9D9"/>
            </a:solidFill>
          </p:spPr>
          <p:txBody>
            <a:bodyPr wrap="square" lIns="0" tIns="0" rIns="0" bIns="0" rtlCol="0"/>
            <a:lstStyle/>
            <a:p>
              <a:endParaRPr/>
            </a:p>
          </p:txBody>
        </p:sp>
        <p:sp>
          <p:nvSpPr>
            <p:cNvPr id="27" name="object 26">
              <a:extLst>
                <a:ext uri="{FF2B5EF4-FFF2-40B4-BE49-F238E27FC236}">
                  <a16:creationId xmlns:a16="http://schemas.microsoft.com/office/drawing/2014/main" id="{B1A3FEA7-193E-8621-5C4B-68180DC2C858}"/>
                </a:ext>
              </a:extLst>
            </p:cNvPr>
            <p:cNvSpPr/>
            <p:nvPr/>
          </p:nvSpPr>
          <p:spPr>
            <a:xfrm>
              <a:off x="4313097" y="307682"/>
              <a:ext cx="48895" cy="35560"/>
            </a:xfrm>
            <a:custGeom>
              <a:avLst/>
              <a:gdLst/>
              <a:ahLst/>
              <a:cxnLst/>
              <a:rect l="l" t="t" r="r" b="b"/>
              <a:pathLst>
                <a:path w="48895" h="35560">
                  <a:moveTo>
                    <a:pt x="25234" y="24536"/>
                  </a:moveTo>
                  <a:lnTo>
                    <a:pt x="18923" y="13614"/>
                  </a:lnTo>
                  <a:lnTo>
                    <a:pt x="6311" y="13614"/>
                  </a:lnTo>
                  <a:lnTo>
                    <a:pt x="0" y="24536"/>
                  </a:lnTo>
                  <a:lnTo>
                    <a:pt x="6311" y="35458"/>
                  </a:lnTo>
                  <a:lnTo>
                    <a:pt x="18923" y="35458"/>
                  </a:lnTo>
                  <a:lnTo>
                    <a:pt x="25234" y="24536"/>
                  </a:lnTo>
                  <a:close/>
                </a:path>
                <a:path w="48895" h="35560">
                  <a:moveTo>
                    <a:pt x="48628" y="10934"/>
                  </a:moveTo>
                  <a:lnTo>
                    <a:pt x="42316" y="0"/>
                  </a:lnTo>
                  <a:lnTo>
                    <a:pt x="29705" y="0"/>
                  </a:lnTo>
                  <a:lnTo>
                    <a:pt x="23393" y="10934"/>
                  </a:lnTo>
                  <a:lnTo>
                    <a:pt x="29705" y="21869"/>
                  </a:lnTo>
                  <a:lnTo>
                    <a:pt x="42316" y="21869"/>
                  </a:lnTo>
                  <a:lnTo>
                    <a:pt x="48628" y="10934"/>
                  </a:lnTo>
                  <a:close/>
                </a:path>
              </a:pathLst>
            </a:custGeom>
            <a:solidFill>
              <a:srgbClr val="5692CD"/>
            </a:solidFill>
          </p:spPr>
          <p:txBody>
            <a:bodyPr wrap="square" lIns="0" tIns="0" rIns="0" bIns="0" rtlCol="0"/>
            <a:lstStyle/>
            <a:p>
              <a:endParaRPr/>
            </a:p>
          </p:txBody>
        </p:sp>
        <p:sp>
          <p:nvSpPr>
            <p:cNvPr id="28" name="object 27">
              <a:extLst>
                <a:ext uri="{FF2B5EF4-FFF2-40B4-BE49-F238E27FC236}">
                  <a16:creationId xmlns:a16="http://schemas.microsoft.com/office/drawing/2014/main" id="{6DC0C034-AE11-3DB2-BA5E-ED108B27988F}"/>
                </a:ext>
              </a:extLst>
            </p:cNvPr>
            <p:cNvSpPr/>
            <p:nvPr/>
          </p:nvSpPr>
          <p:spPr>
            <a:xfrm>
              <a:off x="4359908" y="321431"/>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2A9D9"/>
            </a:solidFill>
          </p:spPr>
          <p:txBody>
            <a:bodyPr wrap="square" lIns="0" tIns="0" rIns="0" bIns="0" rtlCol="0"/>
            <a:lstStyle/>
            <a:p>
              <a:endParaRPr/>
            </a:p>
          </p:txBody>
        </p:sp>
        <p:sp>
          <p:nvSpPr>
            <p:cNvPr id="29" name="object 28">
              <a:extLst>
                <a:ext uri="{FF2B5EF4-FFF2-40B4-BE49-F238E27FC236}">
                  <a16:creationId xmlns:a16="http://schemas.microsoft.com/office/drawing/2014/main" id="{995A0744-15A5-99CD-D047-E1DBE9A6BB7A}"/>
                </a:ext>
              </a:extLst>
            </p:cNvPr>
            <p:cNvSpPr/>
            <p:nvPr/>
          </p:nvSpPr>
          <p:spPr>
            <a:xfrm>
              <a:off x="4336491" y="348373"/>
              <a:ext cx="72390" cy="49530"/>
            </a:xfrm>
            <a:custGeom>
              <a:avLst/>
              <a:gdLst/>
              <a:ahLst/>
              <a:cxnLst/>
              <a:rect l="l" t="t" r="r" b="b"/>
              <a:pathLst>
                <a:path w="72389" h="49529">
                  <a:moveTo>
                    <a:pt x="25234" y="24714"/>
                  </a:moveTo>
                  <a:lnTo>
                    <a:pt x="18923" y="13792"/>
                  </a:lnTo>
                  <a:lnTo>
                    <a:pt x="6311" y="13792"/>
                  </a:lnTo>
                  <a:lnTo>
                    <a:pt x="0" y="24714"/>
                  </a:lnTo>
                  <a:lnTo>
                    <a:pt x="6311" y="35636"/>
                  </a:lnTo>
                  <a:lnTo>
                    <a:pt x="18923" y="35636"/>
                  </a:lnTo>
                  <a:lnTo>
                    <a:pt x="25234" y="24714"/>
                  </a:lnTo>
                  <a:close/>
                </a:path>
                <a:path w="72389" h="49529">
                  <a:moveTo>
                    <a:pt x="48641" y="38290"/>
                  </a:moveTo>
                  <a:lnTo>
                    <a:pt x="42329" y="27381"/>
                  </a:lnTo>
                  <a:lnTo>
                    <a:pt x="29718" y="27381"/>
                  </a:lnTo>
                  <a:lnTo>
                    <a:pt x="23406" y="38290"/>
                  </a:lnTo>
                  <a:lnTo>
                    <a:pt x="29718" y="49225"/>
                  </a:lnTo>
                  <a:lnTo>
                    <a:pt x="42329" y="49225"/>
                  </a:lnTo>
                  <a:lnTo>
                    <a:pt x="48641" y="38290"/>
                  </a:lnTo>
                  <a:close/>
                </a:path>
                <a:path w="72389" h="49529">
                  <a:moveTo>
                    <a:pt x="48641" y="10934"/>
                  </a:moveTo>
                  <a:lnTo>
                    <a:pt x="42329" y="0"/>
                  </a:lnTo>
                  <a:lnTo>
                    <a:pt x="29718" y="0"/>
                  </a:lnTo>
                  <a:lnTo>
                    <a:pt x="23406" y="10934"/>
                  </a:lnTo>
                  <a:lnTo>
                    <a:pt x="29718" y="21844"/>
                  </a:lnTo>
                  <a:lnTo>
                    <a:pt x="42329" y="21844"/>
                  </a:lnTo>
                  <a:lnTo>
                    <a:pt x="48641" y="10934"/>
                  </a:lnTo>
                  <a:close/>
                </a:path>
                <a:path w="72389" h="49529">
                  <a:moveTo>
                    <a:pt x="72034" y="24714"/>
                  </a:moveTo>
                  <a:lnTo>
                    <a:pt x="65722" y="13792"/>
                  </a:lnTo>
                  <a:lnTo>
                    <a:pt x="53111" y="13792"/>
                  </a:lnTo>
                  <a:lnTo>
                    <a:pt x="46812" y="24714"/>
                  </a:lnTo>
                  <a:lnTo>
                    <a:pt x="53111" y="35636"/>
                  </a:lnTo>
                  <a:lnTo>
                    <a:pt x="65722" y="35636"/>
                  </a:lnTo>
                  <a:lnTo>
                    <a:pt x="72034" y="24714"/>
                  </a:lnTo>
                  <a:close/>
                </a:path>
              </a:pathLst>
            </a:custGeom>
            <a:solidFill>
              <a:srgbClr val="57C0EC"/>
            </a:solidFill>
          </p:spPr>
          <p:txBody>
            <a:bodyPr wrap="square" lIns="0" tIns="0" rIns="0" bIns="0" rtlCol="0"/>
            <a:lstStyle/>
            <a:p>
              <a:endParaRPr/>
            </a:p>
          </p:txBody>
        </p:sp>
        <p:sp>
          <p:nvSpPr>
            <p:cNvPr id="30" name="object 29">
              <a:extLst>
                <a:ext uri="{FF2B5EF4-FFF2-40B4-BE49-F238E27FC236}">
                  <a16:creationId xmlns:a16="http://schemas.microsoft.com/office/drawing/2014/main" id="{121D791B-3682-F9C7-BC22-7CC9523F8832}"/>
                </a:ext>
              </a:extLst>
            </p:cNvPr>
            <p:cNvSpPr/>
            <p:nvPr/>
          </p:nvSpPr>
          <p:spPr>
            <a:xfrm>
              <a:off x="4242904" y="348589"/>
              <a:ext cx="48895" cy="35560"/>
            </a:xfrm>
            <a:custGeom>
              <a:avLst/>
              <a:gdLst/>
              <a:ahLst/>
              <a:cxnLst/>
              <a:rect l="l" t="t" r="r" b="b"/>
              <a:pathLst>
                <a:path w="48895" h="35560">
                  <a:moveTo>
                    <a:pt x="25234" y="24511"/>
                  </a:moveTo>
                  <a:lnTo>
                    <a:pt x="18923" y="13589"/>
                  </a:lnTo>
                  <a:lnTo>
                    <a:pt x="6311" y="13589"/>
                  </a:lnTo>
                  <a:lnTo>
                    <a:pt x="0" y="24511"/>
                  </a:lnTo>
                  <a:lnTo>
                    <a:pt x="6311" y="35433"/>
                  </a:lnTo>
                  <a:lnTo>
                    <a:pt x="18923" y="35433"/>
                  </a:lnTo>
                  <a:lnTo>
                    <a:pt x="25234" y="24511"/>
                  </a:lnTo>
                  <a:close/>
                </a:path>
                <a:path w="48895" h="35560">
                  <a:moveTo>
                    <a:pt x="48615" y="10922"/>
                  </a:moveTo>
                  <a:lnTo>
                    <a:pt x="42303" y="0"/>
                  </a:lnTo>
                  <a:lnTo>
                    <a:pt x="29705" y="0"/>
                  </a:lnTo>
                  <a:lnTo>
                    <a:pt x="23406" y="10922"/>
                  </a:lnTo>
                  <a:lnTo>
                    <a:pt x="29705" y="21856"/>
                  </a:lnTo>
                  <a:lnTo>
                    <a:pt x="42303" y="21856"/>
                  </a:lnTo>
                  <a:lnTo>
                    <a:pt x="48615" y="10922"/>
                  </a:lnTo>
                  <a:close/>
                </a:path>
              </a:pathLst>
            </a:custGeom>
            <a:solidFill>
              <a:srgbClr val="5692CD"/>
            </a:solidFill>
          </p:spPr>
          <p:txBody>
            <a:bodyPr wrap="square" lIns="0" tIns="0" rIns="0" bIns="0" rtlCol="0"/>
            <a:lstStyle/>
            <a:p>
              <a:endParaRPr/>
            </a:p>
          </p:txBody>
        </p:sp>
        <p:sp>
          <p:nvSpPr>
            <p:cNvPr id="31" name="object 30">
              <a:extLst>
                <a:ext uri="{FF2B5EF4-FFF2-40B4-BE49-F238E27FC236}">
                  <a16:creationId xmlns:a16="http://schemas.microsoft.com/office/drawing/2014/main" id="{A2AADC08-D2F0-5B23-C9DF-A889F81E040E}"/>
                </a:ext>
              </a:extLst>
            </p:cNvPr>
            <p:cNvSpPr/>
            <p:nvPr/>
          </p:nvSpPr>
          <p:spPr>
            <a:xfrm>
              <a:off x="4242904" y="321195"/>
              <a:ext cx="48895" cy="36195"/>
            </a:xfrm>
            <a:custGeom>
              <a:avLst/>
              <a:gdLst/>
              <a:ahLst/>
              <a:cxnLst/>
              <a:rect l="l" t="t" r="r" b="b"/>
              <a:pathLst>
                <a:path w="48895" h="36195">
                  <a:moveTo>
                    <a:pt x="25234" y="25019"/>
                  </a:moveTo>
                  <a:lnTo>
                    <a:pt x="18923" y="14109"/>
                  </a:lnTo>
                  <a:lnTo>
                    <a:pt x="6311" y="14109"/>
                  </a:lnTo>
                  <a:lnTo>
                    <a:pt x="0" y="25019"/>
                  </a:lnTo>
                  <a:lnTo>
                    <a:pt x="6311" y="35953"/>
                  </a:lnTo>
                  <a:lnTo>
                    <a:pt x="18923" y="35953"/>
                  </a:lnTo>
                  <a:lnTo>
                    <a:pt x="25234" y="25019"/>
                  </a:lnTo>
                  <a:close/>
                </a:path>
                <a:path w="48895" h="36195">
                  <a:moveTo>
                    <a:pt x="48615" y="10909"/>
                  </a:moveTo>
                  <a:lnTo>
                    <a:pt x="42303" y="0"/>
                  </a:lnTo>
                  <a:lnTo>
                    <a:pt x="29705" y="0"/>
                  </a:lnTo>
                  <a:lnTo>
                    <a:pt x="23393" y="10909"/>
                  </a:lnTo>
                  <a:lnTo>
                    <a:pt x="29705" y="21844"/>
                  </a:lnTo>
                  <a:lnTo>
                    <a:pt x="42303" y="21844"/>
                  </a:lnTo>
                  <a:lnTo>
                    <a:pt x="48615" y="10909"/>
                  </a:lnTo>
                  <a:close/>
                </a:path>
              </a:pathLst>
            </a:custGeom>
            <a:solidFill>
              <a:srgbClr val="4779B8"/>
            </a:solidFill>
          </p:spPr>
          <p:txBody>
            <a:bodyPr wrap="square" lIns="0" tIns="0" rIns="0" bIns="0" rtlCol="0"/>
            <a:lstStyle/>
            <a:p>
              <a:endParaRPr/>
            </a:p>
          </p:txBody>
        </p:sp>
        <p:sp>
          <p:nvSpPr>
            <p:cNvPr id="32" name="object 31">
              <a:extLst>
                <a:ext uri="{FF2B5EF4-FFF2-40B4-BE49-F238E27FC236}">
                  <a16:creationId xmlns:a16="http://schemas.microsoft.com/office/drawing/2014/main" id="{ABD70356-3B13-A8B2-709E-F160654B2D2E}"/>
                </a:ext>
              </a:extLst>
            </p:cNvPr>
            <p:cNvSpPr/>
            <p:nvPr/>
          </p:nvSpPr>
          <p:spPr>
            <a:xfrm>
              <a:off x="4266298" y="361873"/>
              <a:ext cx="48895" cy="36195"/>
            </a:xfrm>
            <a:custGeom>
              <a:avLst/>
              <a:gdLst/>
              <a:ahLst/>
              <a:cxnLst/>
              <a:rect l="l" t="t" r="r" b="b"/>
              <a:pathLst>
                <a:path w="48895" h="36195">
                  <a:moveTo>
                    <a:pt x="25222" y="24726"/>
                  </a:moveTo>
                  <a:lnTo>
                    <a:pt x="18923" y="13792"/>
                  </a:lnTo>
                  <a:lnTo>
                    <a:pt x="6311" y="13792"/>
                  </a:lnTo>
                  <a:lnTo>
                    <a:pt x="0" y="24726"/>
                  </a:lnTo>
                  <a:lnTo>
                    <a:pt x="6311" y="35636"/>
                  </a:lnTo>
                  <a:lnTo>
                    <a:pt x="18923" y="35636"/>
                  </a:lnTo>
                  <a:lnTo>
                    <a:pt x="25222" y="24726"/>
                  </a:lnTo>
                  <a:close/>
                </a:path>
                <a:path w="48895" h="36195">
                  <a:moveTo>
                    <a:pt x="48641" y="10909"/>
                  </a:moveTo>
                  <a:lnTo>
                    <a:pt x="42329" y="0"/>
                  </a:lnTo>
                  <a:lnTo>
                    <a:pt x="29718" y="0"/>
                  </a:lnTo>
                  <a:lnTo>
                    <a:pt x="23418" y="10909"/>
                  </a:lnTo>
                  <a:lnTo>
                    <a:pt x="29718" y="21844"/>
                  </a:lnTo>
                  <a:lnTo>
                    <a:pt x="42329" y="21844"/>
                  </a:lnTo>
                  <a:lnTo>
                    <a:pt x="48641" y="10909"/>
                  </a:lnTo>
                  <a:close/>
                </a:path>
              </a:pathLst>
            </a:custGeom>
            <a:solidFill>
              <a:srgbClr val="52A9D9"/>
            </a:solidFill>
          </p:spPr>
          <p:txBody>
            <a:bodyPr wrap="square" lIns="0" tIns="0" rIns="0" bIns="0" rtlCol="0"/>
            <a:lstStyle/>
            <a:p>
              <a:endParaRPr/>
            </a:p>
          </p:txBody>
        </p:sp>
        <p:sp>
          <p:nvSpPr>
            <p:cNvPr id="33" name="object 32">
              <a:extLst>
                <a:ext uri="{FF2B5EF4-FFF2-40B4-BE49-F238E27FC236}">
                  <a16:creationId xmlns:a16="http://schemas.microsoft.com/office/drawing/2014/main" id="{8597E81F-E598-563B-55D8-A1EBC0016EF8}"/>
                </a:ext>
              </a:extLst>
            </p:cNvPr>
            <p:cNvSpPr/>
            <p:nvPr/>
          </p:nvSpPr>
          <p:spPr>
            <a:xfrm>
              <a:off x="4360100" y="334771"/>
              <a:ext cx="48895" cy="117475"/>
            </a:xfrm>
            <a:custGeom>
              <a:avLst/>
              <a:gdLst/>
              <a:ahLst/>
              <a:cxnLst/>
              <a:rect l="l" t="t" r="r" b="b"/>
              <a:pathLst>
                <a:path w="48895" h="117475">
                  <a:moveTo>
                    <a:pt x="25222" y="106006"/>
                  </a:moveTo>
                  <a:lnTo>
                    <a:pt x="18923" y="95097"/>
                  </a:lnTo>
                  <a:lnTo>
                    <a:pt x="6299" y="95097"/>
                  </a:lnTo>
                  <a:lnTo>
                    <a:pt x="0" y="106006"/>
                  </a:lnTo>
                  <a:lnTo>
                    <a:pt x="6299" y="116941"/>
                  </a:lnTo>
                  <a:lnTo>
                    <a:pt x="18923" y="116941"/>
                  </a:lnTo>
                  <a:lnTo>
                    <a:pt x="25222" y="106006"/>
                  </a:lnTo>
                  <a:close/>
                </a:path>
                <a:path w="48895" h="117475">
                  <a:moveTo>
                    <a:pt x="25222" y="78600"/>
                  </a:moveTo>
                  <a:lnTo>
                    <a:pt x="18910" y="67691"/>
                  </a:lnTo>
                  <a:lnTo>
                    <a:pt x="6299" y="67691"/>
                  </a:lnTo>
                  <a:lnTo>
                    <a:pt x="0" y="78600"/>
                  </a:lnTo>
                  <a:lnTo>
                    <a:pt x="6299" y="89535"/>
                  </a:lnTo>
                  <a:lnTo>
                    <a:pt x="18910" y="89535"/>
                  </a:lnTo>
                  <a:lnTo>
                    <a:pt x="25222" y="78600"/>
                  </a:lnTo>
                  <a:close/>
                </a:path>
                <a:path w="48895" h="117475">
                  <a:moveTo>
                    <a:pt x="48425" y="10922"/>
                  </a:moveTo>
                  <a:lnTo>
                    <a:pt x="42113" y="0"/>
                  </a:lnTo>
                  <a:lnTo>
                    <a:pt x="29502" y="0"/>
                  </a:lnTo>
                  <a:lnTo>
                    <a:pt x="23202" y="10922"/>
                  </a:lnTo>
                  <a:lnTo>
                    <a:pt x="29502" y="21844"/>
                  </a:lnTo>
                  <a:lnTo>
                    <a:pt x="42113" y="21844"/>
                  </a:lnTo>
                  <a:lnTo>
                    <a:pt x="48425" y="10922"/>
                  </a:lnTo>
                  <a:close/>
                </a:path>
                <a:path w="48895" h="117475">
                  <a:moveTo>
                    <a:pt x="48615" y="65278"/>
                  </a:moveTo>
                  <a:lnTo>
                    <a:pt x="42316" y="54356"/>
                  </a:lnTo>
                  <a:lnTo>
                    <a:pt x="29705" y="54356"/>
                  </a:lnTo>
                  <a:lnTo>
                    <a:pt x="23393" y="65278"/>
                  </a:lnTo>
                  <a:lnTo>
                    <a:pt x="29705" y="76200"/>
                  </a:lnTo>
                  <a:lnTo>
                    <a:pt x="42316" y="76200"/>
                  </a:lnTo>
                  <a:lnTo>
                    <a:pt x="48615" y="65278"/>
                  </a:lnTo>
                  <a:close/>
                </a:path>
              </a:pathLst>
            </a:custGeom>
            <a:solidFill>
              <a:srgbClr val="57C0EC"/>
            </a:solidFill>
          </p:spPr>
          <p:txBody>
            <a:bodyPr wrap="square" lIns="0" tIns="0" rIns="0" bIns="0" rtlCol="0"/>
            <a:lstStyle/>
            <a:p>
              <a:endParaRPr/>
            </a:p>
          </p:txBody>
        </p:sp>
        <p:sp>
          <p:nvSpPr>
            <p:cNvPr id="34" name="object 33">
              <a:extLst>
                <a:ext uri="{FF2B5EF4-FFF2-40B4-BE49-F238E27FC236}">
                  <a16:creationId xmlns:a16="http://schemas.microsoft.com/office/drawing/2014/main" id="{2FA39DD0-1616-C0D0-3128-22ECFAD37945}"/>
                </a:ext>
              </a:extLst>
            </p:cNvPr>
            <p:cNvSpPr/>
            <p:nvPr/>
          </p:nvSpPr>
          <p:spPr>
            <a:xfrm>
              <a:off x="4383494" y="402462"/>
              <a:ext cx="48895" cy="76835"/>
            </a:xfrm>
            <a:custGeom>
              <a:avLst/>
              <a:gdLst/>
              <a:ahLst/>
              <a:cxnLst/>
              <a:rect l="l" t="t" r="r" b="b"/>
              <a:pathLst>
                <a:path w="48895" h="76834">
                  <a:moveTo>
                    <a:pt x="25222" y="51968"/>
                  </a:moveTo>
                  <a:lnTo>
                    <a:pt x="18923" y="41059"/>
                  </a:lnTo>
                  <a:lnTo>
                    <a:pt x="6311" y="41059"/>
                  </a:lnTo>
                  <a:lnTo>
                    <a:pt x="0" y="51968"/>
                  </a:lnTo>
                  <a:lnTo>
                    <a:pt x="6311" y="62903"/>
                  </a:lnTo>
                  <a:lnTo>
                    <a:pt x="18923" y="62903"/>
                  </a:lnTo>
                  <a:lnTo>
                    <a:pt x="25222" y="51968"/>
                  </a:lnTo>
                  <a:close/>
                </a:path>
                <a:path w="48895" h="76834">
                  <a:moveTo>
                    <a:pt x="25222" y="24523"/>
                  </a:moveTo>
                  <a:lnTo>
                    <a:pt x="18923" y="13614"/>
                  </a:lnTo>
                  <a:lnTo>
                    <a:pt x="6311" y="13614"/>
                  </a:lnTo>
                  <a:lnTo>
                    <a:pt x="0" y="24523"/>
                  </a:lnTo>
                  <a:lnTo>
                    <a:pt x="6311" y="35458"/>
                  </a:lnTo>
                  <a:lnTo>
                    <a:pt x="18923" y="35458"/>
                  </a:lnTo>
                  <a:lnTo>
                    <a:pt x="25222" y="24523"/>
                  </a:lnTo>
                  <a:close/>
                </a:path>
                <a:path w="48895" h="76834">
                  <a:moveTo>
                    <a:pt x="48628" y="65455"/>
                  </a:moveTo>
                  <a:lnTo>
                    <a:pt x="42316" y="54546"/>
                  </a:lnTo>
                  <a:lnTo>
                    <a:pt x="29705" y="54546"/>
                  </a:lnTo>
                  <a:lnTo>
                    <a:pt x="23393" y="65455"/>
                  </a:lnTo>
                  <a:lnTo>
                    <a:pt x="29705" y="76390"/>
                  </a:lnTo>
                  <a:lnTo>
                    <a:pt x="42316" y="76390"/>
                  </a:lnTo>
                  <a:lnTo>
                    <a:pt x="48628" y="65455"/>
                  </a:lnTo>
                  <a:close/>
                </a:path>
                <a:path w="48895" h="76834">
                  <a:moveTo>
                    <a:pt x="48628" y="38315"/>
                  </a:moveTo>
                  <a:lnTo>
                    <a:pt x="42316" y="27406"/>
                  </a:lnTo>
                  <a:lnTo>
                    <a:pt x="29705" y="27406"/>
                  </a:lnTo>
                  <a:lnTo>
                    <a:pt x="23393" y="38315"/>
                  </a:lnTo>
                  <a:lnTo>
                    <a:pt x="29705" y="49250"/>
                  </a:lnTo>
                  <a:lnTo>
                    <a:pt x="42316" y="49250"/>
                  </a:lnTo>
                  <a:lnTo>
                    <a:pt x="48628" y="38315"/>
                  </a:lnTo>
                  <a:close/>
                </a:path>
                <a:path w="48895" h="76834">
                  <a:moveTo>
                    <a:pt x="48628" y="10922"/>
                  </a:moveTo>
                  <a:lnTo>
                    <a:pt x="42316" y="0"/>
                  </a:lnTo>
                  <a:lnTo>
                    <a:pt x="29705" y="0"/>
                  </a:lnTo>
                  <a:lnTo>
                    <a:pt x="23393" y="10922"/>
                  </a:lnTo>
                  <a:lnTo>
                    <a:pt x="29705" y="21844"/>
                  </a:lnTo>
                  <a:lnTo>
                    <a:pt x="42316" y="21844"/>
                  </a:lnTo>
                  <a:lnTo>
                    <a:pt x="48628" y="10922"/>
                  </a:lnTo>
                  <a:close/>
                </a:path>
              </a:pathLst>
            </a:custGeom>
            <a:solidFill>
              <a:srgbClr val="55BDEB"/>
            </a:solidFill>
          </p:spPr>
          <p:txBody>
            <a:bodyPr wrap="square" lIns="0" tIns="0" rIns="0" bIns="0" rtlCol="0"/>
            <a:lstStyle/>
            <a:p>
              <a:endParaRPr/>
            </a:p>
          </p:txBody>
        </p:sp>
        <p:sp>
          <p:nvSpPr>
            <p:cNvPr id="35" name="object 34">
              <a:extLst>
                <a:ext uri="{FF2B5EF4-FFF2-40B4-BE49-F238E27FC236}">
                  <a16:creationId xmlns:a16="http://schemas.microsoft.com/office/drawing/2014/main" id="{ECC1ADD9-D790-9A59-74B1-4058A1F40FAC}"/>
                </a:ext>
              </a:extLst>
            </p:cNvPr>
            <p:cNvSpPr/>
            <p:nvPr/>
          </p:nvSpPr>
          <p:spPr>
            <a:xfrm>
              <a:off x="4383504" y="307507"/>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36" name="object 35">
              <a:extLst>
                <a:ext uri="{FF2B5EF4-FFF2-40B4-BE49-F238E27FC236}">
                  <a16:creationId xmlns:a16="http://schemas.microsoft.com/office/drawing/2014/main" id="{17B40BC6-AF13-7474-CF2F-2941863ACA4A}"/>
                </a:ext>
              </a:extLst>
            </p:cNvPr>
            <p:cNvSpPr/>
            <p:nvPr/>
          </p:nvSpPr>
          <p:spPr>
            <a:xfrm>
              <a:off x="4406889" y="348237"/>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7C0EC"/>
            </a:solidFill>
          </p:spPr>
          <p:txBody>
            <a:bodyPr wrap="square" lIns="0" tIns="0" rIns="0" bIns="0" rtlCol="0"/>
            <a:lstStyle/>
            <a:p>
              <a:endParaRPr/>
            </a:p>
          </p:txBody>
        </p:sp>
        <p:sp>
          <p:nvSpPr>
            <p:cNvPr id="37" name="object 36">
              <a:extLst>
                <a:ext uri="{FF2B5EF4-FFF2-40B4-BE49-F238E27FC236}">
                  <a16:creationId xmlns:a16="http://schemas.microsoft.com/office/drawing/2014/main" id="{BCE08243-EE7C-711F-44C7-EABC0F94BF5F}"/>
                </a:ext>
              </a:extLst>
            </p:cNvPr>
            <p:cNvSpPr/>
            <p:nvPr/>
          </p:nvSpPr>
          <p:spPr>
            <a:xfrm>
              <a:off x="4406889" y="320827"/>
              <a:ext cx="25400" cy="22225"/>
            </a:xfrm>
            <a:custGeom>
              <a:avLst/>
              <a:gdLst/>
              <a:ahLst/>
              <a:cxnLst/>
              <a:rect l="l" t="t" r="r" b="b"/>
              <a:pathLst>
                <a:path w="25400" h="22225">
                  <a:moveTo>
                    <a:pt x="18921" y="0"/>
                  </a:moveTo>
                  <a:lnTo>
                    <a:pt x="6312" y="0"/>
                  </a:lnTo>
                  <a:lnTo>
                    <a:pt x="0" y="10930"/>
                  </a:lnTo>
                  <a:lnTo>
                    <a:pt x="6312" y="21860"/>
                  </a:lnTo>
                  <a:lnTo>
                    <a:pt x="18921" y="21860"/>
                  </a:lnTo>
                  <a:lnTo>
                    <a:pt x="25233" y="10930"/>
                  </a:lnTo>
                  <a:lnTo>
                    <a:pt x="18921" y="0"/>
                  </a:lnTo>
                  <a:close/>
                </a:path>
              </a:pathLst>
            </a:custGeom>
            <a:solidFill>
              <a:srgbClr val="52A1D9"/>
            </a:solidFill>
          </p:spPr>
          <p:txBody>
            <a:bodyPr wrap="square" lIns="0" tIns="0" rIns="0" bIns="0" rtlCol="0"/>
            <a:lstStyle/>
            <a:p>
              <a:endParaRPr/>
            </a:p>
          </p:txBody>
        </p:sp>
        <p:sp>
          <p:nvSpPr>
            <p:cNvPr id="38" name="object 37">
              <a:extLst>
                <a:ext uri="{FF2B5EF4-FFF2-40B4-BE49-F238E27FC236}">
                  <a16:creationId xmlns:a16="http://schemas.microsoft.com/office/drawing/2014/main" id="{6586F756-55E8-6752-AABB-77DDBAF0B410}"/>
                </a:ext>
              </a:extLst>
            </p:cNvPr>
            <p:cNvSpPr/>
            <p:nvPr/>
          </p:nvSpPr>
          <p:spPr>
            <a:xfrm>
              <a:off x="4360255" y="294362"/>
              <a:ext cx="25400" cy="22225"/>
            </a:xfrm>
            <a:custGeom>
              <a:avLst/>
              <a:gdLst/>
              <a:ahLst/>
              <a:cxnLst/>
              <a:rect l="l" t="t" r="r" b="b"/>
              <a:pathLst>
                <a:path w="25400" h="22225">
                  <a:moveTo>
                    <a:pt x="18921" y="0"/>
                  </a:moveTo>
                  <a:lnTo>
                    <a:pt x="6297" y="0"/>
                  </a:lnTo>
                  <a:lnTo>
                    <a:pt x="0" y="10915"/>
                  </a:lnTo>
                  <a:lnTo>
                    <a:pt x="6297"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39" name="object 38">
              <a:extLst>
                <a:ext uri="{FF2B5EF4-FFF2-40B4-BE49-F238E27FC236}">
                  <a16:creationId xmlns:a16="http://schemas.microsoft.com/office/drawing/2014/main" id="{CBADA49F-25D8-9E36-371F-CE500D4AD50F}"/>
                </a:ext>
              </a:extLst>
            </p:cNvPr>
            <p:cNvSpPr/>
            <p:nvPr/>
          </p:nvSpPr>
          <p:spPr>
            <a:xfrm>
              <a:off x="4430426" y="307852"/>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40" name="object 39">
              <a:extLst>
                <a:ext uri="{FF2B5EF4-FFF2-40B4-BE49-F238E27FC236}">
                  <a16:creationId xmlns:a16="http://schemas.microsoft.com/office/drawing/2014/main" id="{5145A5E1-8C14-27A7-6B99-B63438EDCA94}"/>
                </a:ext>
              </a:extLst>
            </p:cNvPr>
            <p:cNvSpPr/>
            <p:nvPr/>
          </p:nvSpPr>
          <p:spPr>
            <a:xfrm>
              <a:off x="4407043" y="294056"/>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4779B8"/>
            </a:solidFill>
          </p:spPr>
          <p:txBody>
            <a:bodyPr wrap="square" lIns="0" tIns="0" rIns="0" bIns="0" rtlCol="0"/>
            <a:lstStyle/>
            <a:p>
              <a:endParaRPr/>
            </a:p>
          </p:txBody>
        </p:sp>
        <p:sp>
          <p:nvSpPr>
            <p:cNvPr id="41" name="object 40">
              <a:extLst>
                <a:ext uri="{FF2B5EF4-FFF2-40B4-BE49-F238E27FC236}">
                  <a16:creationId xmlns:a16="http://schemas.microsoft.com/office/drawing/2014/main" id="{76805814-A183-ED8A-D194-0DC7E2D8E1F8}"/>
                </a:ext>
              </a:extLst>
            </p:cNvPr>
            <p:cNvSpPr/>
            <p:nvPr/>
          </p:nvSpPr>
          <p:spPr>
            <a:xfrm>
              <a:off x="4430299" y="334580"/>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2A1D9"/>
            </a:solidFill>
          </p:spPr>
          <p:txBody>
            <a:bodyPr wrap="square" lIns="0" tIns="0" rIns="0" bIns="0" rtlCol="0"/>
            <a:lstStyle/>
            <a:p>
              <a:endParaRPr/>
            </a:p>
          </p:txBody>
        </p:sp>
        <p:sp>
          <p:nvSpPr>
            <p:cNvPr id="42" name="object 41">
              <a:extLst>
                <a:ext uri="{FF2B5EF4-FFF2-40B4-BE49-F238E27FC236}">
                  <a16:creationId xmlns:a16="http://schemas.microsoft.com/office/drawing/2014/main" id="{8F25D41B-82EC-3DDE-447E-03590EF4D9CE}"/>
                </a:ext>
              </a:extLst>
            </p:cNvPr>
            <p:cNvSpPr/>
            <p:nvPr/>
          </p:nvSpPr>
          <p:spPr>
            <a:xfrm>
              <a:off x="4406887" y="361530"/>
              <a:ext cx="72390" cy="49530"/>
            </a:xfrm>
            <a:custGeom>
              <a:avLst/>
              <a:gdLst/>
              <a:ahLst/>
              <a:cxnLst/>
              <a:rect l="l" t="t" r="r" b="b"/>
              <a:pathLst>
                <a:path w="72389" h="49529">
                  <a:moveTo>
                    <a:pt x="25234" y="24701"/>
                  </a:moveTo>
                  <a:lnTo>
                    <a:pt x="18923" y="13792"/>
                  </a:lnTo>
                  <a:lnTo>
                    <a:pt x="6311" y="13792"/>
                  </a:lnTo>
                  <a:lnTo>
                    <a:pt x="0" y="24701"/>
                  </a:lnTo>
                  <a:lnTo>
                    <a:pt x="6311" y="35636"/>
                  </a:lnTo>
                  <a:lnTo>
                    <a:pt x="18923" y="35636"/>
                  </a:lnTo>
                  <a:lnTo>
                    <a:pt x="25234" y="24701"/>
                  </a:lnTo>
                  <a:close/>
                </a:path>
                <a:path w="72389" h="49529">
                  <a:moveTo>
                    <a:pt x="48641" y="38290"/>
                  </a:moveTo>
                  <a:lnTo>
                    <a:pt x="42329" y="27368"/>
                  </a:lnTo>
                  <a:lnTo>
                    <a:pt x="29718" y="27368"/>
                  </a:lnTo>
                  <a:lnTo>
                    <a:pt x="23406" y="38290"/>
                  </a:lnTo>
                  <a:lnTo>
                    <a:pt x="29718" y="49212"/>
                  </a:lnTo>
                  <a:lnTo>
                    <a:pt x="42329" y="49212"/>
                  </a:lnTo>
                  <a:lnTo>
                    <a:pt x="48641" y="38290"/>
                  </a:lnTo>
                  <a:close/>
                </a:path>
                <a:path w="72389" h="49529">
                  <a:moveTo>
                    <a:pt x="48641" y="10909"/>
                  </a:moveTo>
                  <a:lnTo>
                    <a:pt x="42329" y="0"/>
                  </a:lnTo>
                  <a:lnTo>
                    <a:pt x="29718" y="0"/>
                  </a:lnTo>
                  <a:lnTo>
                    <a:pt x="23406" y="10909"/>
                  </a:lnTo>
                  <a:lnTo>
                    <a:pt x="29718" y="21844"/>
                  </a:lnTo>
                  <a:lnTo>
                    <a:pt x="42329" y="21844"/>
                  </a:lnTo>
                  <a:lnTo>
                    <a:pt x="48641" y="10909"/>
                  </a:lnTo>
                  <a:close/>
                </a:path>
                <a:path w="72389" h="49529">
                  <a:moveTo>
                    <a:pt x="72021" y="24701"/>
                  </a:moveTo>
                  <a:lnTo>
                    <a:pt x="65709" y="13792"/>
                  </a:lnTo>
                  <a:lnTo>
                    <a:pt x="53111" y="13792"/>
                  </a:lnTo>
                  <a:lnTo>
                    <a:pt x="46812" y="24701"/>
                  </a:lnTo>
                  <a:lnTo>
                    <a:pt x="53111" y="35636"/>
                  </a:lnTo>
                  <a:lnTo>
                    <a:pt x="65709" y="35636"/>
                  </a:lnTo>
                  <a:lnTo>
                    <a:pt x="72021" y="24701"/>
                  </a:lnTo>
                  <a:close/>
                </a:path>
              </a:pathLst>
            </a:custGeom>
            <a:solidFill>
              <a:srgbClr val="57C0EC"/>
            </a:solidFill>
          </p:spPr>
          <p:txBody>
            <a:bodyPr wrap="square" lIns="0" tIns="0" rIns="0" bIns="0" rtlCol="0"/>
            <a:lstStyle/>
            <a:p>
              <a:endParaRPr/>
            </a:p>
          </p:txBody>
        </p:sp>
        <p:sp>
          <p:nvSpPr>
            <p:cNvPr id="43" name="object 42">
              <a:extLst>
                <a:ext uri="{FF2B5EF4-FFF2-40B4-BE49-F238E27FC236}">
                  <a16:creationId xmlns:a16="http://schemas.microsoft.com/office/drawing/2014/main" id="{7A044F8E-3D0A-0F4A-BAB2-77F912377B81}"/>
                </a:ext>
              </a:extLst>
            </p:cNvPr>
            <p:cNvSpPr/>
            <p:nvPr/>
          </p:nvSpPr>
          <p:spPr>
            <a:xfrm>
              <a:off x="4407293" y="347903"/>
              <a:ext cx="71755" cy="158115"/>
            </a:xfrm>
            <a:custGeom>
              <a:avLst/>
              <a:gdLst/>
              <a:ahLst/>
              <a:cxnLst/>
              <a:rect l="l" t="t" r="r" b="b"/>
              <a:pathLst>
                <a:path w="71754" h="158115">
                  <a:moveTo>
                    <a:pt x="25209" y="147091"/>
                  </a:moveTo>
                  <a:lnTo>
                    <a:pt x="18897" y="136182"/>
                  </a:lnTo>
                  <a:lnTo>
                    <a:pt x="6286" y="136182"/>
                  </a:lnTo>
                  <a:lnTo>
                    <a:pt x="0" y="147091"/>
                  </a:lnTo>
                  <a:lnTo>
                    <a:pt x="6286" y="158026"/>
                  </a:lnTo>
                  <a:lnTo>
                    <a:pt x="18897" y="158026"/>
                  </a:lnTo>
                  <a:lnTo>
                    <a:pt x="25209" y="147091"/>
                  </a:lnTo>
                  <a:close/>
                </a:path>
                <a:path w="71754" h="158115">
                  <a:moveTo>
                    <a:pt x="48602" y="133756"/>
                  </a:moveTo>
                  <a:lnTo>
                    <a:pt x="42316" y="122847"/>
                  </a:lnTo>
                  <a:lnTo>
                    <a:pt x="29705" y="122847"/>
                  </a:lnTo>
                  <a:lnTo>
                    <a:pt x="23393" y="133756"/>
                  </a:lnTo>
                  <a:lnTo>
                    <a:pt x="29705" y="144691"/>
                  </a:lnTo>
                  <a:lnTo>
                    <a:pt x="42316" y="144691"/>
                  </a:lnTo>
                  <a:lnTo>
                    <a:pt x="48602" y="133756"/>
                  </a:lnTo>
                  <a:close/>
                </a:path>
                <a:path w="71754" h="158115">
                  <a:moveTo>
                    <a:pt x="71615" y="10934"/>
                  </a:moveTo>
                  <a:lnTo>
                    <a:pt x="65303" y="0"/>
                  </a:lnTo>
                  <a:lnTo>
                    <a:pt x="52705" y="0"/>
                  </a:lnTo>
                  <a:lnTo>
                    <a:pt x="46393" y="10934"/>
                  </a:lnTo>
                  <a:lnTo>
                    <a:pt x="52705" y="21869"/>
                  </a:lnTo>
                  <a:lnTo>
                    <a:pt x="65303" y="21869"/>
                  </a:lnTo>
                  <a:lnTo>
                    <a:pt x="71615" y="10934"/>
                  </a:lnTo>
                  <a:close/>
                </a:path>
              </a:pathLst>
            </a:custGeom>
            <a:solidFill>
              <a:srgbClr val="52A1D9"/>
            </a:solidFill>
          </p:spPr>
          <p:txBody>
            <a:bodyPr wrap="square" lIns="0" tIns="0" rIns="0" bIns="0" rtlCol="0"/>
            <a:lstStyle/>
            <a:p>
              <a:endParaRPr/>
            </a:p>
          </p:txBody>
        </p:sp>
        <p:sp>
          <p:nvSpPr>
            <p:cNvPr id="44" name="object 43">
              <a:extLst>
                <a:ext uri="{FF2B5EF4-FFF2-40B4-BE49-F238E27FC236}">
                  <a16:creationId xmlns:a16="http://schemas.microsoft.com/office/drawing/2014/main" id="{42B62050-CE04-353F-0CE4-9C121A8E69DE}"/>
                </a:ext>
              </a:extLst>
            </p:cNvPr>
            <p:cNvSpPr/>
            <p:nvPr/>
          </p:nvSpPr>
          <p:spPr>
            <a:xfrm>
              <a:off x="4407294" y="511476"/>
              <a:ext cx="25400" cy="22225"/>
            </a:xfrm>
            <a:custGeom>
              <a:avLst/>
              <a:gdLst/>
              <a:ahLst/>
              <a:cxnLst/>
              <a:rect l="l" t="t" r="r" b="b"/>
              <a:pathLst>
                <a:path w="25400" h="22225">
                  <a:moveTo>
                    <a:pt x="18921" y="0"/>
                  </a:moveTo>
                  <a:lnTo>
                    <a:pt x="6297" y="0"/>
                  </a:lnTo>
                  <a:lnTo>
                    <a:pt x="0" y="10930"/>
                  </a:lnTo>
                  <a:lnTo>
                    <a:pt x="6297" y="21845"/>
                  </a:lnTo>
                  <a:lnTo>
                    <a:pt x="18921" y="21845"/>
                  </a:lnTo>
                  <a:lnTo>
                    <a:pt x="25218" y="10930"/>
                  </a:lnTo>
                  <a:lnTo>
                    <a:pt x="18921" y="0"/>
                  </a:lnTo>
                  <a:close/>
                </a:path>
              </a:pathLst>
            </a:custGeom>
            <a:solidFill>
              <a:srgbClr val="5692CD"/>
            </a:solidFill>
          </p:spPr>
          <p:txBody>
            <a:bodyPr wrap="square" lIns="0" tIns="0" rIns="0" bIns="0" rtlCol="0"/>
            <a:lstStyle/>
            <a:p>
              <a:endParaRPr/>
            </a:p>
          </p:txBody>
        </p:sp>
        <p:sp>
          <p:nvSpPr>
            <p:cNvPr id="45" name="object 44">
              <a:extLst>
                <a:ext uri="{FF2B5EF4-FFF2-40B4-BE49-F238E27FC236}">
                  <a16:creationId xmlns:a16="http://schemas.microsoft.com/office/drawing/2014/main" id="{DE77C5BE-F3D9-23CF-AD74-F3DD91661210}"/>
                </a:ext>
              </a:extLst>
            </p:cNvPr>
            <p:cNvSpPr/>
            <p:nvPr/>
          </p:nvSpPr>
          <p:spPr>
            <a:xfrm>
              <a:off x="4454077" y="511476"/>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4B80C1"/>
            </a:solidFill>
          </p:spPr>
          <p:txBody>
            <a:bodyPr wrap="square" lIns="0" tIns="0" rIns="0" bIns="0" rtlCol="0"/>
            <a:lstStyle/>
            <a:p>
              <a:endParaRPr/>
            </a:p>
          </p:txBody>
        </p:sp>
        <p:sp>
          <p:nvSpPr>
            <p:cNvPr id="46" name="object 45">
              <a:extLst>
                <a:ext uri="{FF2B5EF4-FFF2-40B4-BE49-F238E27FC236}">
                  <a16:creationId xmlns:a16="http://schemas.microsoft.com/office/drawing/2014/main" id="{A03DE07D-54CC-2C03-7606-B76E008FD8E7}"/>
                </a:ext>
              </a:extLst>
            </p:cNvPr>
            <p:cNvSpPr/>
            <p:nvPr/>
          </p:nvSpPr>
          <p:spPr>
            <a:xfrm>
              <a:off x="4430689" y="525064"/>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47" name="object 46">
              <a:extLst>
                <a:ext uri="{FF2B5EF4-FFF2-40B4-BE49-F238E27FC236}">
                  <a16:creationId xmlns:a16="http://schemas.microsoft.com/office/drawing/2014/main" id="{30722D66-7DB9-FCFC-FA90-479CFE56668F}"/>
                </a:ext>
              </a:extLst>
            </p:cNvPr>
            <p:cNvSpPr/>
            <p:nvPr/>
          </p:nvSpPr>
          <p:spPr>
            <a:xfrm>
              <a:off x="4430687" y="484085"/>
              <a:ext cx="48895" cy="35560"/>
            </a:xfrm>
            <a:custGeom>
              <a:avLst/>
              <a:gdLst/>
              <a:ahLst/>
              <a:cxnLst/>
              <a:rect l="l" t="t" r="r" b="b"/>
              <a:pathLst>
                <a:path w="48895" h="35559">
                  <a:moveTo>
                    <a:pt x="25209" y="24523"/>
                  </a:moveTo>
                  <a:lnTo>
                    <a:pt x="18923" y="13601"/>
                  </a:lnTo>
                  <a:lnTo>
                    <a:pt x="6311" y="13601"/>
                  </a:lnTo>
                  <a:lnTo>
                    <a:pt x="0" y="24523"/>
                  </a:lnTo>
                  <a:lnTo>
                    <a:pt x="6311" y="35445"/>
                  </a:lnTo>
                  <a:lnTo>
                    <a:pt x="18923" y="35445"/>
                  </a:lnTo>
                  <a:lnTo>
                    <a:pt x="25209" y="24523"/>
                  </a:lnTo>
                  <a:close/>
                </a:path>
                <a:path w="48895" h="35559">
                  <a:moveTo>
                    <a:pt x="48615" y="10909"/>
                  </a:moveTo>
                  <a:lnTo>
                    <a:pt x="42303" y="0"/>
                  </a:lnTo>
                  <a:lnTo>
                    <a:pt x="29692" y="0"/>
                  </a:lnTo>
                  <a:lnTo>
                    <a:pt x="23380" y="10909"/>
                  </a:lnTo>
                  <a:lnTo>
                    <a:pt x="29692" y="21844"/>
                  </a:lnTo>
                  <a:lnTo>
                    <a:pt x="42303" y="21844"/>
                  </a:lnTo>
                  <a:lnTo>
                    <a:pt x="48615" y="10909"/>
                  </a:lnTo>
                  <a:close/>
                </a:path>
              </a:pathLst>
            </a:custGeom>
            <a:solidFill>
              <a:srgbClr val="5692CD"/>
            </a:solidFill>
          </p:spPr>
          <p:txBody>
            <a:bodyPr wrap="square" lIns="0" tIns="0" rIns="0" bIns="0" rtlCol="0"/>
            <a:lstStyle/>
            <a:p>
              <a:endParaRPr/>
            </a:p>
          </p:txBody>
        </p:sp>
        <p:sp>
          <p:nvSpPr>
            <p:cNvPr id="48" name="object 47">
              <a:extLst>
                <a:ext uri="{FF2B5EF4-FFF2-40B4-BE49-F238E27FC236}">
                  <a16:creationId xmlns:a16="http://schemas.microsoft.com/office/drawing/2014/main" id="{07EC001E-FB47-7A21-B5A2-B789AC679852}"/>
                </a:ext>
              </a:extLst>
            </p:cNvPr>
            <p:cNvSpPr/>
            <p:nvPr/>
          </p:nvSpPr>
          <p:spPr>
            <a:xfrm>
              <a:off x="4360802" y="457240"/>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7C0EC"/>
            </a:solidFill>
          </p:spPr>
          <p:txBody>
            <a:bodyPr wrap="square" lIns="0" tIns="0" rIns="0" bIns="0" rtlCol="0"/>
            <a:lstStyle/>
            <a:p>
              <a:endParaRPr/>
            </a:p>
          </p:txBody>
        </p:sp>
        <p:sp>
          <p:nvSpPr>
            <p:cNvPr id="49" name="object 48">
              <a:extLst>
                <a:ext uri="{FF2B5EF4-FFF2-40B4-BE49-F238E27FC236}">
                  <a16:creationId xmlns:a16="http://schemas.microsoft.com/office/drawing/2014/main" id="{1E3D30AC-C3DA-9486-7492-7C897EB0C3E6}"/>
                </a:ext>
              </a:extLst>
            </p:cNvPr>
            <p:cNvSpPr/>
            <p:nvPr/>
          </p:nvSpPr>
          <p:spPr>
            <a:xfrm>
              <a:off x="4337405" y="470567"/>
              <a:ext cx="25400" cy="22225"/>
            </a:xfrm>
            <a:custGeom>
              <a:avLst/>
              <a:gdLst/>
              <a:ahLst/>
              <a:cxnLst/>
              <a:rect l="l" t="t" r="r" b="b"/>
              <a:pathLst>
                <a:path w="25400" h="22225">
                  <a:moveTo>
                    <a:pt x="18906" y="0"/>
                  </a:moveTo>
                  <a:lnTo>
                    <a:pt x="6297" y="0"/>
                  </a:lnTo>
                  <a:lnTo>
                    <a:pt x="0" y="10930"/>
                  </a:lnTo>
                  <a:lnTo>
                    <a:pt x="6297" y="21845"/>
                  </a:lnTo>
                  <a:lnTo>
                    <a:pt x="18906" y="21845"/>
                  </a:lnTo>
                  <a:lnTo>
                    <a:pt x="25218" y="10930"/>
                  </a:lnTo>
                  <a:lnTo>
                    <a:pt x="18906" y="0"/>
                  </a:lnTo>
                  <a:close/>
                </a:path>
              </a:pathLst>
            </a:custGeom>
            <a:solidFill>
              <a:srgbClr val="5692CD"/>
            </a:solidFill>
          </p:spPr>
          <p:txBody>
            <a:bodyPr wrap="square" lIns="0" tIns="0" rIns="0" bIns="0" rtlCol="0"/>
            <a:lstStyle/>
            <a:p>
              <a:endParaRPr/>
            </a:p>
          </p:txBody>
        </p:sp>
        <p:sp>
          <p:nvSpPr>
            <p:cNvPr id="50" name="object 49">
              <a:extLst>
                <a:ext uri="{FF2B5EF4-FFF2-40B4-BE49-F238E27FC236}">
                  <a16:creationId xmlns:a16="http://schemas.microsoft.com/office/drawing/2014/main" id="{7F8915E8-5680-A40C-2735-9208B7DCAC26}"/>
                </a:ext>
              </a:extLst>
            </p:cNvPr>
            <p:cNvSpPr/>
            <p:nvPr/>
          </p:nvSpPr>
          <p:spPr>
            <a:xfrm>
              <a:off x="4337405" y="443513"/>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7C0EC"/>
            </a:solidFill>
          </p:spPr>
          <p:txBody>
            <a:bodyPr wrap="square" lIns="0" tIns="0" rIns="0" bIns="0" rtlCol="0"/>
            <a:lstStyle/>
            <a:p>
              <a:endParaRPr/>
            </a:p>
          </p:txBody>
        </p:sp>
        <p:sp>
          <p:nvSpPr>
            <p:cNvPr id="51" name="object 50">
              <a:extLst>
                <a:ext uri="{FF2B5EF4-FFF2-40B4-BE49-F238E27FC236}">
                  <a16:creationId xmlns:a16="http://schemas.microsoft.com/office/drawing/2014/main" id="{21934002-A006-BDC6-E077-3546DFB4EFA3}"/>
                </a:ext>
              </a:extLst>
            </p:cNvPr>
            <p:cNvSpPr/>
            <p:nvPr/>
          </p:nvSpPr>
          <p:spPr>
            <a:xfrm>
              <a:off x="4384189" y="497967"/>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52" name="object 51">
              <a:extLst>
                <a:ext uri="{FF2B5EF4-FFF2-40B4-BE49-F238E27FC236}">
                  <a16:creationId xmlns:a16="http://schemas.microsoft.com/office/drawing/2014/main" id="{4E8CBB6E-3D61-E125-8B09-FE6D4E76B15F}"/>
                </a:ext>
              </a:extLst>
            </p:cNvPr>
            <p:cNvSpPr/>
            <p:nvPr/>
          </p:nvSpPr>
          <p:spPr>
            <a:xfrm>
              <a:off x="4360802" y="511554"/>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4779B8"/>
            </a:solidFill>
          </p:spPr>
          <p:txBody>
            <a:bodyPr wrap="square" lIns="0" tIns="0" rIns="0" bIns="0" rtlCol="0"/>
            <a:lstStyle/>
            <a:p>
              <a:endParaRPr/>
            </a:p>
          </p:txBody>
        </p:sp>
        <p:sp>
          <p:nvSpPr>
            <p:cNvPr id="53" name="object 52">
              <a:extLst>
                <a:ext uri="{FF2B5EF4-FFF2-40B4-BE49-F238E27FC236}">
                  <a16:creationId xmlns:a16="http://schemas.microsoft.com/office/drawing/2014/main" id="{8543AB99-C0B2-3CA0-85D7-C14C5BADE384}"/>
                </a:ext>
              </a:extLst>
            </p:cNvPr>
            <p:cNvSpPr/>
            <p:nvPr/>
          </p:nvSpPr>
          <p:spPr>
            <a:xfrm>
              <a:off x="4384179" y="402462"/>
              <a:ext cx="118745" cy="90170"/>
            </a:xfrm>
            <a:custGeom>
              <a:avLst/>
              <a:gdLst/>
              <a:ahLst/>
              <a:cxnLst/>
              <a:rect l="l" t="t" r="r" b="b"/>
              <a:pathLst>
                <a:path w="118745" h="90170">
                  <a:moveTo>
                    <a:pt x="25222" y="79032"/>
                  </a:moveTo>
                  <a:lnTo>
                    <a:pt x="18923" y="68122"/>
                  </a:lnTo>
                  <a:lnTo>
                    <a:pt x="6311" y="68122"/>
                  </a:lnTo>
                  <a:lnTo>
                    <a:pt x="0" y="79032"/>
                  </a:lnTo>
                  <a:lnTo>
                    <a:pt x="6311" y="89966"/>
                  </a:lnTo>
                  <a:lnTo>
                    <a:pt x="18923" y="89966"/>
                  </a:lnTo>
                  <a:lnTo>
                    <a:pt x="25222" y="79032"/>
                  </a:lnTo>
                  <a:close/>
                </a:path>
                <a:path w="118745" h="90170">
                  <a:moveTo>
                    <a:pt x="71716" y="51904"/>
                  </a:moveTo>
                  <a:lnTo>
                    <a:pt x="65430" y="40982"/>
                  </a:lnTo>
                  <a:lnTo>
                    <a:pt x="52819" y="40982"/>
                  </a:lnTo>
                  <a:lnTo>
                    <a:pt x="46507" y="51904"/>
                  </a:lnTo>
                  <a:lnTo>
                    <a:pt x="52819" y="62826"/>
                  </a:lnTo>
                  <a:lnTo>
                    <a:pt x="65430" y="62826"/>
                  </a:lnTo>
                  <a:lnTo>
                    <a:pt x="71716" y="51904"/>
                  </a:lnTo>
                  <a:close/>
                </a:path>
                <a:path w="118745" h="90170">
                  <a:moveTo>
                    <a:pt x="71716" y="24523"/>
                  </a:moveTo>
                  <a:lnTo>
                    <a:pt x="65430" y="13614"/>
                  </a:lnTo>
                  <a:lnTo>
                    <a:pt x="52819" y="13614"/>
                  </a:lnTo>
                  <a:lnTo>
                    <a:pt x="46507" y="24523"/>
                  </a:lnTo>
                  <a:lnTo>
                    <a:pt x="52819" y="35458"/>
                  </a:lnTo>
                  <a:lnTo>
                    <a:pt x="65430" y="35458"/>
                  </a:lnTo>
                  <a:lnTo>
                    <a:pt x="71716" y="24523"/>
                  </a:lnTo>
                  <a:close/>
                </a:path>
                <a:path w="118745" h="90170">
                  <a:moveTo>
                    <a:pt x="95123" y="38315"/>
                  </a:moveTo>
                  <a:lnTo>
                    <a:pt x="88811" y="27406"/>
                  </a:lnTo>
                  <a:lnTo>
                    <a:pt x="76200" y="27406"/>
                  </a:lnTo>
                  <a:lnTo>
                    <a:pt x="69888" y="38315"/>
                  </a:lnTo>
                  <a:lnTo>
                    <a:pt x="76200" y="49250"/>
                  </a:lnTo>
                  <a:lnTo>
                    <a:pt x="88811" y="49250"/>
                  </a:lnTo>
                  <a:lnTo>
                    <a:pt x="95123" y="38315"/>
                  </a:lnTo>
                  <a:close/>
                </a:path>
                <a:path w="118745" h="90170">
                  <a:moveTo>
                    <a:pt x="95123" y="10922"/>
                  </a:moveTo>
                  <a:lnTo>
                    <a:pt x="88811" y="0"/>
                  </a:lnTo>
                  <a:lnTo>
                    <a:pt x="76200" y="0"/>
                  </a:lnTo>
                  <a:lnTo>
                    <a:pt x="69888" y="10922"/>
                  </a:lnTo>
                  <a:lnTo>
                    <a:pt x="76200" y="21844"/>
                  </a:lnTo>
                  <a:lnTo>
                    <a:pt x="88811" y="21844"/>
                  </a:lnTo>
                  <a:lnTo>
                    <a:pt x="95123" y="10922"/>
                  </a:lnTo>
                  <a:close/>
                </a:path>
                <a:path w="118745" h="90170">
                  <a:moveTo>
                    <a:pt x="118529" y="24676"/>
                  </a:moveTo>
                  <a:lnTo>
                    <a:pt x="112229" y="13741"/>
                  </a:lnTo>
                  <a:lnTo>
                    <a:pt x="99618" y="13741"/>
                  </a:lnTo>
                  <a:lnTo>
                    <a:pt x="93306" y="24676"/>
                  </a:lnTo>
                  <a:lnTo>
                    <a:pt x="99618" y="35585"/>
                  </a:lnTo>
                  <a:lnTo>
                    <a:pt x="112229" y="35585"/>
                  </a:lnTo>
                  <a:lnTo>
                    <a:pt x="118529" y="24676"/>
                  </a:lnTo>
                  <a:close/>
                </a:path>
              </a:pathLst>
            </a:custGeom>
            <a:solidFill>
              <a:srgbClr val="55BDEB"/>
            </a:solidFill>
          </p:spPr>
          <p:txBody>
            <a:bodyPr wrap="square" lIns="0" tIns="0" rIns="0" bIns="0" rtlCol="0"/>
            <a:lstStyle/>
            <a:p>
              <a:endParaRPr dirty="0"/>
            </a:p>
          </p:txBody>
        </p:sp>
        <p:sp>
          <p:nvSpPr>
            <p:cNvPr id="54" name="object 53">
              <a:extLst>
                <a:ext uri="{FF2B5EF4-FFF2-40B4-BE49-F238E27FC236}">
                  <a16:creationId xmlns:a16="http://schemas.microsoft.com/office/drawing/2014/main" id="{89A8EAC4-5EC8-A186-3A98-D94F7AD0146B}"/>
                </a:ext>
              </a:extLst>
            </p:cNvPr>
            <p:cNvSpPr/>
            <p:nvPr/>
          </p:nvSpPr>
          <p:spPr>
            <a:xfrm>
              <a:off x="4454083" y="456932"/>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52A1D9"/>
            </a:solidFill>
          </p:spPr>
          <p:txBody>
            <a:bodyPr wrap="square" lIns="0" tIns="0" rIns="0" bIns="0" rtlCol="0"/>
            <a:lstStyle/>
            <a:p>
              <a:endParaRPr/>
            </a:p>
          </p:txBody>
        </p:sp>
        <p:sp>
          <p:nvSpPr>
            <p:cNvPr id="55" name="object 54">
              <a:extLst>
                <a:ext uri="{FF2B5EF4-FFF2-40B4-BE49-F238E27FC236}">
                  <a16:creationId xmlns:a16="http://schemas.microsoft.com/office/drawing/2014/main" id="{BE25CB62-C68F-6749-B12E-BFEFAD2A4391}"/>
                </a:ext>
              </a:extLst>
            </p:cNvPr>
            <p:cNvSpPr/>
            <p:nvPr/>
          </p:nvSpPr>
          <p:spPr>
            <a:xfrm>
              <a:off x="4477486" y="456932"/>
              <a:ext cx="48895" cy="35560"/>
            </a:xfrm>
            <a:custGeom>
              <a:avLst/>
              <a:gdLst/>
              <a:ahLst/>
              <a:cxnLst/>
              <a:rect l="l" t="t" r="r" b="b"/>
              <a:pathLst>
                <a:path w="48895" h="35559">
                  <a:moveTo>
                    <a:pt x="25222" y="24511"/>
                  </a:moveTo>
                  <a:lnTo>
                    <a:pt x="18923" y="13589"/>
                  </a:lnTo>
                  <a:lnTo>
                    <a:pt x="6311" y="13589"/>
                  </a:lnTo>
                  <a:lnTo>
                    <a:pt x="0" y="24511"/>
                  </a:lnTo>
                  <a:lnTo>
                    <a:pt x="6311" y="35433"/>
                  </a:lnTo>
                  <a:lnTo>
                    <a:pt x="18923" y="35433"/>
                  </a:lnTo>
                  <a:lnTo>
                    <a:pt x="25222" y="24511"/>
                  </a:lnTo>
                  <a:close/>
                </a:path>
                <a:path w="48895" h="35559">
                  <a:moveTo>
                    <a:pt x="48615" y="10934"/>
                  </a:moveTo>
                  <a:lnTo>
                    <a:pt x="42303" y="0"/>
                  </a:lnTo>
                  <a:lnTo>
                    <a:pt x="29692" y="0"/>
                  </a:lnTo>
                  <a:lnTo>
                    <a:pt x="23380" y="10934"/>
                  </a:lnTo>
                  <a:lnTo>
                    <a:pt x="29692" y="21856"/>
                  </a:lnTo>
                  <a:lnTo>
                    <a:pt x="42303" y="21856"/>
                  </a:lnTo>
                  <a:lnTo>
                    <a:pt x="48615" y="10934"/>
                  </a:lnTo>
                  <a:close/>
                </a:path>
              </a:pathLst>
            </a:custGeom>
            <a:solidFill>
              <a:srgbClr val="5692CD"/>
            </a:solidFill>
          </p:spPr>
          <p:txBody>
            <a:bodyPr wrap="square" lIns="0" tIns="0" rIns="0" bIns="0" rtlCol="0"/>
            <a:lstStyle/>
            <a:p>
              <a:endParaRPr/>
            </a:p>
          </p:txBody>
        </p:sp>
        <p:sp>
          <p:nvSpPr>
            <p:cNvPr id="56" name="object 55">
              <a:extLst>
                <a:ext uri="{FF2B5EF4-FFF2-40B4-BE49-F238E27FC236}">
                  <a16:creationId xmlns:a16="http://schemas.microsoft.com/office/drawing/2014/main" id="{9D9BF66D-CE73-5800-E9F2-2D61B5106D22}"/>
                </a:ext>
              </a:extLst>
            </p:cNvPr>
            <p:cNvSpPr/>
            <p:nvPr/>
          </p:nvSpPr>
          <p:spPr>
            <a:xfrm>
              <a:off x="4477486" y="429539"/>
              <a:ext cx="48895" cy="35560"/>
            </a:xfrm>
            <a:custGeom>
              <a:avLst/>
              <a:gdLst/>
              <a:ahLst/>
              <a:cxnLst/>
              <a:rect l="l" t="t" r="r" b="b"/>
              <a:pathLst>
                <a:path w="48895" h="35559">
                  <a:moveTo>
                    <a:pt x="25222" y="24511"/>
                  </a:moveTo>
                  <a:lnTo>
                    <a:pt x="18923" y="13601"/>
                  </a:lnTo>
                  <a:lnTo>
                    <a:pt x="6311" y="13601"/>
                  </a:lnTo>
                  <a:lnTo>
                    <a:pt x="0" y="24511"/>
                  </a:lnTo>
                  <a:lnTo>
                    <a:pt x="6311" y="35445"/>
                  </a:lnTo>
                  <a:lnTo>
                    <a:pt x="18923" y="35445"/>
                  </a:lnTo>
                  <a:lnTo>
                    <a:pt x="25222" y="24511"/>
                  </a:lnTo>
                  <a:close/>
                </a:path>
                <a:path w="48895" h="35559">
                  <a:moveTo>
                    <a:pt x="48615" y="10909"/>
                  </a:moveTo>
                  <a:lnTo>
                    <a:pt x="42303" y="0"/>
                  </a:lnTo>
                  <a:lnTo>
                    <a:pt x="29692" y="0"/>
                  </a:lnTo>
                  <a:lnTo>
                    <a:pt x="23380" y="10909"/>
                  </a:lnTo>
                  <a:lnTo>
                    <a:pt x="29692" y="21844"/>
                  </a:lnTo>
                  <a:lnTo>
                    <a:pt x="42303" y="21844"/>
                  </a:lnTo>
                  <a:lnTo>
                    <a:pt x="48615" y="10909"/>
                  </a:lnTo>
                  <a:close/>
                </a:path>
              </a:pathLst>
            </a:custGeom>
            <a:solidFill>
              <a:srgbClr val="52A1D9"/>
            </a:solidFill>
          </p:spPr>
          <p:txBody>
            <a:bodyPr wrap="square" lIns="0" tIns="0" rIns="0" bIns="0" rtlCol="0"/>
            <a:lstStyle/>
            <a:p>
              <a:endParaRPr/>
            </a:p>
          </p:txBody>
        </p:sp>
        <p:sp>
          <p:nvSpPr>
            <p:cNvPr id="57" name="object 56">
              <a:extLst>
                <a:ext uri="{FF2B5EF4-FFF2-40B4-BE49-F238E27FC236}">
                  <a16:creationId xmlns:a16="http://schemas.microsoft.com/office/drawing/2014/main" id="{5E12AD8C-E54D-8964-66C1-AF8D899EA4D2}"/>
                </a:ext>
              </a:extLst>
            </p:cNvPr>
            <p:cNvSpPr/>
            <p:nvPr/>
          </p:nvSpPr>
          <p:spPr>
            <a:xfrm>
              <a:off x="4501095" y="469607"/>
              <a:ext cx="48260" cy="36195"/>
            </a:xfrm>
            <a:custGeom>
              <a:avLst/>
              <a:gdLst/>
              <a:ahLst/>
              <a:cxnLst/>
              <a:rect l="l" t="t" r="r" b="b"/>
              <a:pathLst>
                <a:path w="48260" h="36195">
                  <a:moveTo>
                    <a:pt x="25196" y="25209"/>
                  </a:moveTo>
                  <a:lnTo>
                    <a:pt x="18897" y="14287"/>
                  </a:lnTo>
                  <a:lnTo>
                    <a:pt x="6299" y="14287"/>
                  </a:lnTo>
                  <a:lnTo>
                    <a:pt x="0" y="25209"/>
                  </a:lnTo>
                  <a:lnTo>
                    <a:pt x="6299" y="36131"/>
                  </a:lnTo>
                  <a:lnTo>
                    <a:pt x="18897" y="36131"/>
                  </a:lnTo>
                  <a:lnTo>
                    <a:pt x="25196" y="25209"/>
                  </a:lnTo>
                  <a:close/>
                </a:path>
                <a:path w="48260" h="36195">
                  <a:moveTo>
                    <a:pt x="48069" y="10934"/>
                  </a:moveTo>
                  <a:lnTo>
                    <a:pt x="41770" y="0"/>
                  </a:lnTo>
                  <a:lnTo>
                    <a:pt x="29159" y="0"/>
                  </a:lnTo>
                  <a:lnTo>
                    <a:pt x="22860" y="10934"/>
                  </a:lnTo>
                  <a:lnTo>
                    <a:pt x="29159" y="21844"/>
                  </a:lnTo>
                  <a:lnTo>
                    <a:pt x="41770" y="21844"/>
                  </a:lnTo>
                  <a:lnTo>
                    <a:pt x="48069" y="10934"/>
                  </a:lnTo>
                  <a:close/>
                </a:path>
              </a:pathLst>
            </a:custGeom>
            <a:solidFill>
              <a:srgbClr val="4F85C5"/>
            </a:solidFill>
          </p:spPr>
          <p:txBody>
            <a:bodyPr wrap="square" lIns="0" tIns="0" rIns="0" bIns="0" rtlCol="0"/>
            <a:lstStyle/>
            <a:p>
              <a:endParaRPr/>
            </a:p>
          </p:txBody>
        </p:sp>
        <p:sp>
          <p:nvSpPr>
            <p:cNvPr id="58" name="object 57">
              <a:extLst>
                <a:ext uri="{FF2B5EF4-FFF2-40B4-BE49-F238E27FC236}">
                  <a16:creationId xmlns:a16="http://schemas.microsoft.com/office/drawing/2014/main" id="{1F8AC8D3-B6E4-6C99-C911-F4773A774A6B}"/>
                </a:ext>
              </a:extLst>
            </p:cNvPr>
            <p:cNvSpPr/>
            <p:nvPr/>
          </p:nvSpPr>
          <p:spPr>
            <a:xfrm>
              <a:off x="4477692" y="497226"/>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4981C2"/>
            </a:solidFill>
          </p:spPr>
          <p:txBody>
            <a:bodyPr wrap="square" lIns="0" tIns="0" rIns="0" bIns="0" rtlCol="0"/>
            <a:lstStyle/>
            <a:p>
              <a:endParaRPr/>
            </a:p>
          </p:txBody>
        </p:sp>
        <p:sp>
          <p:nvSpPr>
            <p:cNvPr id="59" name="object 58">
              <a:extLst>
                <a:ext uri="{FF2B5EF4-FFF2-40B4-BE49-F238E27FC236}">
                  <a16:creationId xmlns:a16="http://schemas.microsoft.com/office/drawing/2014/main" id="{88839E55-6A50-4841-6385-A9BC87D5B974}"/>
                </a:ext>
              </a:extLst>
            </p:cNvPr>
            <p:cNvSpPr/>
            <p:nvPr/>
          </p:nvSpPr>
          <p:spPr>
            <a:xfrm>
              <a:off x="4407573" y="443318"/>
              <a:ext cx="142240" cy="143510"/>
            </a:xfrm>
            <a:custGeom>
              <a:avLst/>
              <a:gdLst/>
              <a:ahLst/>
              <a:cxnLst/>
              <a:rect l="l" t="t" r="r" b="b"/>
              <a:pathLst>
                <a:path w="142239" h="143509">
                  <a:moveTo>
                    <a:pt x="25222" y="132549"/>
                  </a:moveTo>
                  <a:lnTo>
                    <a:pt x="18910" y="121640"/>
                  </a:lnTo>
                  <a:lnTo>
                    <a:pt x="6299" y="121640"/>
                  </a:lnTo>
                  <a:lnTo>
                    <a:pt x="0" y="132549"/>
                  </a:lnTo>
                  <a:lnTo>
                    <a:pt x="6299" y="143484"/>
                  </a:lnTo>
                  <a:lnTo>
                    <a:pt x="18910" y="143484"/>
                  </a:lnTo>
                  <a:lnTo>
                    <a:pt x="25222" y="132549"/>
                  </a:lnTo>
                  <a:close/>
                </a:path>
                <a:path w="142239" h="143509">
                  <a:moveTo>
                    <a:pt x="25222" y="105156"/>
                  </a:moveTo>
                  <a:lnTo>
                    <a:pt x="18910" y="94246"/>
                  </a:lnTo>
                  <a:lnTo>
                    <a:pt x="6299" y="94246"/>
                  </a:lnTo>
                  <a:lnTo>
                    <a:pt x="0" y="105156"/>
                  </a:lnTo>
                  <a:lnTo>
                    <a:pt x="6299" y="116090"/>
                  </a:lnTo>
                  <a:lnTo>
                    <a:pt x="18910" y="116090"/>
                  </a:lnTo>
                  <a:lnTo>
                    <a:pt x="25222" y="105156"/>
                  </a:lnTo>
                  <a:close/>
                </a:path>
                <a:path w="142239" h="143509">
                  <a:moveTo>
                    <a:pt x="48628" y="118770"/>
                  </a:moveTo>
                  <a:lnTo>
                    <a:pt x="42329" y="107848"/>
                  </a:lnTo>
                  <a:lnTo>
                    <a:pt x="29705" y="107848"/>
                  </a:lnTo>
                  <a:lnTo>
                    <a:pt x="23406" y="118770"/>
                  </a:lnTo>
                  <a:lnTo>
                    <a:pt x="29705" y="129692"/>
                  </a:lnTo>
                  <a:lnTo>
                    <a:pt x="42329" y="129692"/>
                  </a:lnTo>
                  <a:lnTo>
                    <a:pt x="48628" y="118770"/>
                  </a:lnTo>
                  <a:close/>
                </a:path>
                <a:path w="142239" h="143509">
                  <a:moveTo>
                    <a:pt x="72199" y="105943"/>
                  </a:moveTo>
                  <a:lnTo>
                    <a:pt x="65913" y="95034"/>
                  </a:lnTo>
                  <a:lnTo>
                    <a:pt x="53289" y="95034"/>
                  </a:lnTo>
                  <a:lnTo>
                    <a:pt x="46990" y="105943"/>
                  </a:lnTo>
                  <a:lnTo>
                    <a:pt x="53289" y="116878"/>
                  </a:lnTo>
                  <a:lnTo>
                    <a:pt x="65913" y="116878"/>
                  </a:lnTo>
                  <a:lnTo>
                    <a:pt x="72199" y="105943"/>
                  </a:lnTo>
                  <a:close/>
                </a:path>
                <a:path w="142239" h="143509">
                  <a:moveTo>
                    <a:pt x="142113" y="10922"/>
                  </a:moveTo>
                  <a:lnTo>
                    <a:pt x="135813" y="0"/>
                  </a:lnTo>
                  <a:lnTo>
                    <a:pt x="123202" y="0"/>
                  </a:lnTo>
                  <a:lnTo>
                    <a:pt x="116890" y="10922"/>
                  </a:lnTo>
                  <a:lnTo>
                    <a:pt x="123202" y="21844"/>
                  </a:lnTo>
                  <a:lnTo>
                    <a:pt x="135813" y="21844"/>
                  </a:lnTo>
                  <a:lnTo>
                    <a:pt x="142113" y="10922"/>
                  </a:lnTo>
                  <a:close/>
                </a:path>
              </a:pathLst>
            </a:custGeom>
            <a:solidFill>
              <a:srgbClr val="4779B8"/>
            </a:solidFill>
          </p:spPr>
          <p:txBody>
            <a:bodyPr wrap="square" lIns="0" tIns="0" rIns="0" bIns="0" rtlCol="0"/>
            <a:lstStyle/>
            <a:p>
              <a:endParaRPr/>
            </a:p>
          </p:txBody>
        </p:sp>
        <p:sp>
          <p:nvSpPr>
            <p:cNvPr id="60" name="object 59">
              <a:extLst>
                <a:ext uri="{FF2B5EF4-FFF2-40B4-BE49-F238E27FC236}">
                  <a16:creationId xmlns:a16="http://schemas.microsoft.com/office/drawing/2014/main" id="{97FE6797-7554-8740-B85C-BA74BF48D7C4}"/>
                </a:ext>
              </a:extLst>
            </p:cNvPr>
            <p:cNvSpPr/>
            <p:nvPr/>
          </p:nvSpPr>
          <p:spPr>
            <a:xfrm>
              <a:off x="4453747" y="320784"/>
              <a:ext cx="25400" cy="22225"/>
            </a:xfrm>
            <a:custGeom>
              <a:avLst/>
              <a:gdLst/>
              <a:ahLst/>
              <a:cxnLst/>
              <a:rect l="l" t="t" r="r" b="b"/>
              <a:pathLst>
                <a:path w="25400" h="22225">
                  <a:moveTo>
                    <a:pt x="18921" y="0"/>
                  </a:moveTo>
                  <a:lnTo>
                    <a:pt x="6297" y="0"/>
                  </a:lnTo>
                  <a:lnTo>
                    <a:pt x="0" y="10915"/>
                  </a:lnTo>
                  <a:lnTo>
                    <a:pt x="6297"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61" name="object 60">
              <a:extLst>
                <a:ext uri="{FF2B5EF4-FFF2-40B4-BE49-F238E27FC236}">
                  <a16:creationId xmlns:a16="http://schemas.microsoft.com/office/drawing/2014/main" id="{2892D742-B5B3-F3CA-121C-1F7EC90C90AB}"/>
                </a:ext>
              </a:extLst>
            </p:cNvPr>
            <p:cNvSpPr/>
            <p:nvPr/>
          </p:nvSpPr>
          <p:spPr>
            <a:xfrm>
              <a:off x="4477550" y="361674"/>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2A1D9"/>
            </a:solidFill>
          </p:spPr>
          <p:txBody>
            <a:bodyPr wrap="square" lIns="0" tIns="0" rIns="0" bIns="0" rtlCol="0"/>
            <a:lstStyle/>
            <a:p>
              <a:endParaRPr/>
            </a:p>
          </p:txBody>
        </p:sp>
        <p:sp>
          <p:nvSpPr>
            <p:cNvPr id="62" name="object 61">
              <a:extLst>
                <a:ext uri="{FF2B5EF4-FFF2-40B4-BE49-F238E27FC236}">
                  <a16:creationId xmlns:a16="http://schemas.microsoft.com/office/drawing/2014/main" id="{5C529823-7D56-D623-0304-06516F4153FD}"/>
                </a:ext>
              </a:extLst>
            </p:cNvPr>
            <p:cNvSpPr/>
            <p:nvPr/>
          </p:nvSpPr>
          <p:spPr>
            <a:xfrm>
              <a:off x="4477550" y="388614"/>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5BDEB"/>
            </a:solidFill>
          </p:spPr>
          <p:txBody>
            <a:bodyPr wrap="square" lIns="0" tIns="0" rIns="0" bIns="0" rtlCol="0"/>
            <a:lstStyle/>
            <a:p>
              <a:endParaRPr/>
            </a:p>
          </p:txBody>
        </p:sp>
        <p:sp>
          <p:nvSpPr>
            <p:cNvPr id="63" name="object 62">
              <a:extLst>
                <a:ext uri="{FF2B5EF4-FFF2-40B4-BE49-F238E27FC236}">
                  <a16:creationId xmlns:a16="http://schemas.microsoft.com/office/drawing/2014/main" id="{2A54354D-5D65-CDC7-FFB9-FE66DAC6D0E9}"/>
                </a:ext>
              </a:extLst>
            </p:cNvPr>
            <p:cNvSpPr/>
            <p:nvPr/>
          </p:nvSpPr>
          <p:spPr>
            <a:xfrm>
              <a:off x="4500925" y="375010"/>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2A1D9"/>
            </a:solidFill>
          </p:spPr>
          <p:txBody>
            <a:bodyPr wrap="square" lIns="0" tIns="0" rIns="0" bIns="0" rtlCol="0"/>
            <a:lstStyle/>
            <a:p>
              <a:endParaRPr/>
            </a:p>
          </p:txBody>
        </p:sp>
        <p:sp>
          <p:nvSpPr>
            <p:cNvPr id="64" name="object 63">
              <a:extLst>
                <a:ext uri="{FF2B5EF4-FFF2-40B4-BE49-F238E27FC236}">
                  <a16:creationId xmlns:a16="http://schemas.microsoft.com/office/drawing/2014/main" id="{34FC7439-14AE-7CCB-DD43-AC891FE42395}"/>
                </a:ext>
              </a:extLst>
            </p:cNvPr>
            <p:cNvSpPr/>
            <p:nvPr/>
          </p:nvSpPr>
          <p:spPr>
            <a:xfrm>
              <a:off x="4500930" y="320788"/>
              <a:ext cx="71755" cy="130810"/>
            </a:xfrm>
            <a:custGeom>
              <a:avLst/>
              <a:gdLst/>
              <a:ahLst/>
              <a:cxnLst/>
              <a:rect l="l" t="t" r="r" b="b"/>
              <a:pathLst>
                <a:path w="71754" h="130809">
                  <a:moveTo>
                    <a:pt x="25209" y="10922"/>
                  </a:moveTo>
                  <a:lnTo>
                    <a:pt x="18910" y="0"/>
                  </a:lnTo>
                  <a:lnTo>
                    <a:pt x="6299" y="0"/>
                  </a:lnTo>
                  <a:lnTo>
                    <a:pt x="0" y="10922"/>
                  </a:lnTo>
                  <a:lnTo>
                    <a:pt x="6299" y="21844"/>
                  </a:lnTo>
                  <a:lnTo>
                    <a:pt x="18910" y="21844"/>
                  </a:lnTo>
                  <a:lnTo>
                    <a:pt x="25209" y="10922"/>
                  </a:lnTo>
                  <a:close/>
                </a:path>
                <a:path w="71754" h="130809">
                  <a:moveTo>
                    <a:pt x="71551" y="119405"/>
                  </a:moveTo>
                  <a:lnTo>
                    <a:pt x="65239" y="108483"/>
                  </a:lnTo>
                  <a:lnTo>
                    <a:pt x="52628" y="108483"/>
                  </a:lnTo>
                  <a:lnTo>
                    <a:pt x="46329" y="119405"/>
                  </a:lnTo>
                  <a:lnTo>
                    <a:pt x="52628" y="130327"/>
                  </a:lnTo>
                  <a:lnTo>
                    <a:pt x="65239" y="130327"/>
                  </a:lnTo>
                  <a:lnTo>
                    <a:pt x="71551" y="119405"/>
                  </a:lnTo>
                  <a:close/>
                </a:path>
                <a:path w="71754" h="130809">
                  <a:moveTo>
                    <a:pt x="71551" y="92544"/>
                  </a:moveTo>
                  <a:lnTo>
                    <a:pt x="65239" y="81622"/>
                  </a:lnTo>
                  <a:lnTo>
                    <a:pt x="52628" y="81622"/>
                  </a:lnTo>
                  <a:lnTo>
                    <a:pt x="46329" y="92544"/>
                  </a:lnTo>
                  <a:lnTo>
                    <a:pt x="52628" y="103466"/>
                  </a:lnTo>
                  <a:lnTo>
                    <a:pt x="65239" y="103466"/>
                  </a:lnTo>
                  <a:lnTo>
                    <a:pt x="71551" y="92544"/>
                  </a:lnTo>
                  <a:close/>
                </a:path>
                <a:path w="71754" h="130809">
                  <a:moveTo>
                    <a:pt x="71551" y="65138"/>
                  </a:moveTo>
                  <a:lnTo>
                    <a:pt x="65239" y="54216"/>
                  </a:lnTo>
                  <a:lnTo>
                    <a:pt x="52628" y="54216"/>
                  </a:lnTo>
                  <a:lnTo>
                    <a:pt x="46316" y="65138"/>
                  </a:lnTo>
                  <a:lnTo>
                    <a:pt x="52628" y="76060"/>
                  </a:lnTo>
                  <a:lnTo>
                    <a:pt x="65239" y="76060"/>
                  </a:lnTo>
                  <a:lnTo>
                    <a:pt x="71551" y="65138"/>
                  </a:lnTo>
                  <a:close/>
                </a:path>
              </a:pathLst>
            </a:custGeom>
            <a:solidFill>
              <a:srgbClr val="4779B8"/>
            </a:solidFill>
          </p:spPr>
          <p:txBody>
            <a:bodyPr wrap="square" lIns="0" tIns="0" rIns="0" bIns="0" rtlCol="0"/>
            <a:lstStyle/>
            <a:p>
              <a:endParaRPr/>
            </a:p>
          </p:txBody>
        </p:sp>
        <p:sp>
          <p:nvSpPr>
            <p:cNvPr id="65" name="object 64">
              <a:extLst>
                <a:ext uri="{FF2B5EF4-FFF2-40B4-BE49-F238E27FC236}">
                  <a16:creationId xmlns:a16="http://schemas.microsoft.com/office/drawing/2014/main" id="{C8934D8A-7F2F-A383-EB25-A31919C86544}"/>
                </a:ext>
              </a:extLst>
            </p:cNvPr>
            <p:cNvSpPr/>
            <p:nvPr/>
          </p:nvSpPr>
          <p:spPr>
            <a:xfrm>
              <a:off x="4477550" y="334371"/>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5692CD"/>
            </a:solidFill>
          </p:spPr>
          <p:txBody>
            <a:bodyPr wrap="square" lIns="0" tIns="0" rIns="0" bIns="0" rtlCol="0"/>
            <a:lstStyle/>
            <a:p>
              <a:endParaRPr/>
            </a:p>
          </p:txBody>
        </p:sp>
        <p:sp>
          <p:nvSpPr>
            <p:cNvPr id="66" name="object 65">
              <a:extLst>
                <a:ext uri="{FF2B5EF4-FFF2-40B4-BE49-F238E27FC236}">
                  <a16:creationId xmlns:a16="http://schemas.microsoft.com/office/drawing/2014/main" id="{3F591C29-4A11-1222-2287-4331670702AC}"/>
                </a:ext>
              </a:extLst>
            </p:cNvPr>
            <p:cNvSpPr/>
            <p:nvPr/>
          </p:nvSpPr>
          <p:spPr>
            <a:xfrm>
              <a:off x="4477550" y="306995"/>
              <a:ext cx="25400" cy="22225"/>
            </a:xfrm>
            <a:custGeom>
              <a:avLst/>
              <a:gdLst/>
              <a:ahLst/>
              <a:cxnLst/>
              <a:rect l="l" t="t" r="r" b="b"/>
              <a:pathLst>
                <a:path w="25400" h="22225">
                  <a:moveTo>
                    <a:pt x="18906" y="0"/>
                  </a:moveTo>
                  <a:lnTo>
                    <a:pt x="6297" y="0"/>
                  </a:lnTo>
                  <a:lnTo>
                    <a:pt x="0" y="10930"/>
                  </a:lnTo>
                  <a:lnTo>
                    <a:pt x="6297" y="21845"/>
                  </a:lnTo>
                  <a:lnTo>
                    <a:pt x="18906" y="21845"/>
                  </a:lnTo>
                  <a:lnTo>
                    <a:pt x="25218" y="10930"/>
                  </a:lnTo>
                  <a:lnTo>
                    <a:pt x="18906" y="0"/>
                  </a:lnTo>
                  <a:close/>
                </a:path>
              </a:pathLst>
            </a:custGeom>
            <a:solidFill>
              <a:srgbClr val="4779B8"/>
            </a:solidFill>
          </p:spPr>
          <p:txBody>
            <a:bodyPr wrap="square" lIns="0" tIns="0" rIns="0" bIns="0" rtlCol="0"/>
            <a:lstStyle/>
            <a:p>
              <a:endParaRPr/>
            </a:p>
          </p:txBody>
        </p:sp>
        <p:sp>
          <p:nvSpPr>
            <p:cNvPr id="67" name="object 66">
              <a:extLst>
                <a:ext uri="{FF2B5EF4-FFF2-40B4-BE49-F238E27FC236}">
                  <a16:creationId xmlns:a16="http://schemas.microsoft.com/office/drawing/2014/main" id="{837E8612-5C69-0FAD-6592-9C33E2FEAAA9}"/>
                </a:ext>
              </a:extLst>
            </p:cNvPr>
            <p:cNvSpPr/>
            <p:nvPr/>
          </p:nvSpPr>
          <p:spPr>
            <a:xfrm>
              <a:off x="4500930" y="347865"/>
              <a:ext cx="48895" cy="35560"/>
            </a:xfrm>
            <a:custGeom>
              <a:avLst/>
              <a:gdLst/>
              <a:ahLst/>
              <a:cxnLst/>
              <a:rect l="l" t="t" r="r" b="b"/>
              <a:pathLst>
                <a:path w="48895" h="35560">
                  <a:moveTo>
                    <a:pt x="25209" y="10934"/>
                  </a:moveTo>
                  <a:lnTo>
                    <a:pt x="18910" y="0"/>
                  </a:lnTo>
                  <a:lnTo>
                    <a:pt x="6311" y="0"/>
                  </a:lnTo>
                  <a:lnTo>
                    <a:pt x="0" y="10934"/>
                  </a:lnTo>
                  <a:lnTo>
                    <a:pt x="6311" y="21844"/>
                  </a:lnTo>
                  <a:lnTo>
                    <a:pt x="18910" y="21844"/>
                  </a:lnTo>
                  <a:lnTo>
                    <a:pt x="25209" y="10934"/>
                  </a:lnTo>
                  <a:close/>
                </a:path>
                <a:path w="48895" h="35560">
                  <a:moveTo>
                    <a:pt x="48628" y="24498"/>
                  </a:moveTo>
                  <a:lnTo>
                    <a:pt x="42329" y="13589"/>
                  </a:lnTo>
                  <a:lnTo>
                    <a:pt x="29705" y="13589"/>
                  </a:lnTo>
                  <a:lnTo>
                    <a:pt x="23406" y="24498"/>
                  </a:lnTo>
                  <a:lnTo>
                    <a:pt x="29705" y="35433"/>
                  </a:lnTo>
                  <a:lnTo>
                    <a:pt x="42329" y="35433"/>
                  </a:lnTo>
                  <a:lnTo>
                    <a:pt x="48628" y="24498"/>
                  </a:lnTo>
                  <a:close/>
                </a:path>
              </a:pathLst>
            </a:custGeom>
            <a:solidFill>
              <a:srgbClr val="5692CD"/>
            </a:solidFill>
          </p:spPr>
          <p:txBody>
            <a:bodyPr wrap="square" lIns="0" tIns="0" rIns="0" bIns="0" rtlCol="0"/>
            <a:lstStyle/>
            <a:p>
              <a:endParaRPr/>
            </a:p>
          </p:txBody>
        </p:sp>
        <p:sp>
          <p:nvSpPr>
            <p:cNvPr id="68" name="object 67">
              <a:extLst>
                <a:ext uri="{FF2B5EF4-FFF2-40B4-BE49-F238E27FC236}">
                  <a16:creationId xmlns:a16="http://schemas.microsoft.com/office/drawing/2014/main" id="{DCA7B5E4-963F-AD43-F9D2-A8C70A91129D}"/>
                </a:ext>
              </a:extLst>
            </p:cNvPr>
            <p:cNvSpPr/>
            <p:nvPr/>
          </p:nvSpPr>
          <p:spPr>
            <a:xfrm>
              <a:off x="4524347" y="334728"/>
              <a:ext cx="25400" cy="22225"/>
            </a:xfrm>
            <a:custGeom>
              <a:avLst/>
              <a:gdLst/>
              <a:ahLst/>
              <a:cxnLst/>
              <a:rect l="l" t="t" r="r" b="b"/>
              <a:pathLst>
                <a:path w="25400" h="22225">
                  <a:moveTo>
                    <a:pt x="18921" y="0"/>
                  </a:moveTo>
                  <a:lnTo>
                    <a:pt x="6297" y="0"/>
                  </a:lnTo>
                  <a:lnTo>
                    <a:pt x="0" y="10930"/>
                  </a:lnTo>
                  <a:lnTo>
                    <a:pt x="6297" y="21845"/>
                  </a:lnTo>
                  <a:lnTo>
                    <a:pt x="18921" y="21845"/>
                  </a:lnTo>
                  <a:lnTo>
                    <a:pt x="25218" y="10930"/>
                  </a:lnTo>
                  <a:lnTo>
                    <a:pt x="18921" y="0"/>
                  </a:lnTo>
                  <a:close/>
                </a:path>
              </a:pathLst>
            </a:custGeom>
            <a:solidFill>
              <a:srgbClr val="4779B8"/>
            </a:solidFill>
          </p:spPr>
          <p:txBody>
            <a:bodyPr wrap="square" lIns="0" tIns="0" rIns="0" bIns="0" rtlCol="0"/>
            <a:lstStyle/>
            <a:p>
              <a:endParaRPr/>
            </a:p>
          </p:txBody>
        </p:sp>
        <p:sp>
          <p:nvSpPr>
            <p:cNvPr id="69" name="object 68">
              <a:extLst>
                <a:ext uri="{FF2B5EF4-FFF2-40B4-BE49-F238E27FC236}">
                  <a16:creationId xmlns:a16="http://schemas.microsoft.com/office/drawing/2014/main" id="{563EE523-2A35-3371-CFB5-372891E5F30B}"/>
                </a:ext>
              </a:extLst>
            </p:cNvPr>
            <p:cNvSpPr/>
            <p:nvPr/>
          </p:nvSpPr>
          <p:spPr>
            <a:xfrm>
              <a:off x="4524524" y="388153"/>
              <a:ext cx="25400" cy="22225"/>
            </a:xfrm>
            <a:custGeom>
              <a:avLst/>
              <a:gdLst/>
              <a:ahLst/>
              <a:cxnLst/>
              <a:rect l="l" t="t" r="r" b="b"/>
              <a:pathLst>
                <a:path w="25400" h="22225">
                  <a:moveTo>
                    <a:pt x="18921" y="0"/>
                  </a:moveTo>
                  <a:lnTo>
                    <a:pt x="6312" y="0"/>
                  </a:lnTo>
                  <a:lnTo>
                    <a:pt x="0" y="10915"/>
                  </a:lnTo>
                  <a:lnTo>
                    <a:pt x="6312" y="21845"/>
                  </a:lnTo>
                  <a:lnTo>
                    <a:pt x="18921" y="21845"/>
                  </a:lnTo>
                  <a:lnTo>
                    <a:pt x="25218" y="10915"/>
                  </a:lnTo>
                  <a:lnTo>
                    <a:pt x="18921" y="0"/>
                  </a:lnTo>
                  <a:close/>
                </a:path>
              </a:pathLst>
            </a:custGeom>
            <a:solidFill>
              <a:srgbClr val="5692CD"/>
            </a:solidFill>
          </p:spPr>
          <p:txBody>
            <a:bodyPr wrap="square" lIns="0" tIns="0" rIns="0" bIns="0" rtlCol="0"/>
            <a:lstStyle/>
            <a:p>
              <a:endParaRPr/>
            </a:p>
          </p:txBody>
        </p:sp>
        <p:sp>
          <p:nvSpPr>
            <p:cNvPr id="70" name="object 69">
              <a:extLst>
                <a:ext uri="{FF2B5EF4-FFF2-40B4-BE49-F238E27FC236}">
                  <a16:creationId xmlns:a16="http://schemas.microsoft.com/office/drawing/2014/main" id="{70C4D123-0383-951B-A455-B26EABEEA0AA}"/>
                </a:ext>
              </a:extLst>
            </p:cNvPr>
            <p:cNvSpPr/>
            <p:nvPr/>
          </p:nvSpPr>
          <p:spPr>
            <a:xfrm>
              <a:off x="4219444" y="375892"/>
              <a:ext cx="25400" cy="22225"/>
            </a:xfrm>
            <a:custGeom>
              <a:avLst/>
              <a:gdLst/>
              <a:ahLst/>
              <a:cxnLst/>
              <a:rect l="l" t="t" r="r" b="b"/>
              <a:pathLst>
                <a:path w="25400" h="22225">
                  <a:moveTo>
                    <a:pt x="18921" y="0"/>
                  </a:moveTo>
                  <a:lnTo>
                    <a:pt x="6312" y="0"/>
                  </a:lnTo>
                  <a:lnTo>
                    <a:pt x="0" y="10930"/>
                  </a:lnTo>
                  <a:lnTo>
                    <a:pt x="6312" y="21845"/>
                  </a:lnTo>
                  <a:lnTo>
                    <a:pt x="18921" y="21845"/>
                  </a:lnTo>
                  <a:lnTo>
                    <a:pt x="25218" y="10930"/>
                  </a:lnTo>
                  <a:lnTo>
                    <a:pt x="18921" y="0"/>
                  </a:lnTo>
                  <a:close/>
                </a:path>
              </a:pathLst>
            </a:custGeom>
            <a:solidFill>
              <a:srgbClr val="4779B8"/>
            </a:solidFill>
          </p:spPr>
          <p:txBody>
            <a:bodyPr wrap="square" lIns="0" tIns="0" rIns="0" bIns="0" rtlCol="0"/>
            <a:lstStyle/>
            <a:p>
              <a:endParaRPr/>
            </a:p>
          </p:txBody>
        </p:sp>
        <p:sp>
          <p:nvSpPr>
            <p:cNvPr id="71" name="object 70">
              <a:extLst>
                <a:ext uri="{FF2B5EF4-FFF2-40B4-BE49-F238E27FC236}">
                  <a16:creationId xmlns:a16="http://schemas.microsoft.com/office/drawing/2014/main" id="{EC4B1926-B152-AADA-42EB-1FABEE55E3C1}"/>
                </a:ext>
              </a:extLst>
            </p:cNvPr>
            <p:cNvSpPr/>
            <p:nvPr/>
          </p:nvSpPr>
          <p:spPr>
            <a:xfrm>
              <a:off x="4242814" y="389478"/>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692CD"/>
            </a:solidFill>
          </p:spPr>
          <p:txBody>
            <a:bodyPr wrap="square" lIns="0" tIns="0" rIns="0" bIns="0" rtlCol="0"/>
            <a:lstStyle/>
            <a:p>
              <a:endParaRPr/>
            </a:p>
          </p:txBody>
        </p:sp>
        <p:sp>
          <p:nvSpPr>
            <p:cNvPr id="72" name="object 71">
              <a:extLst>
                <a:ext uri="{FF2B5EF4-FFF2-40B4-BE49-F238E27FC236}">
                  <a16:creationId xmlns:a16="http://schemas.microsoft.com/office/drawing/2014/main" id="{479D9623-08B6-9546-74A6-83EC2FC788F6}"/>
                </a:ext>
              </a:extLst>
            </p:cNvPr>
            <p:cNvSpPr/>
            <p:nvPr/>
          </p:nvSpPr>
          <p:spPr>
            <a:xfrm>
              <a:off x="4219308" y="403554"/>
              <a:ext cx="48895" cy="62865"/>
            </a:xfrm>
            <a:custGeom>
              <a:avLst/>
              <a:gdLst/>
              <a:ahLst/>
              <a:cxnLst/>
              <a:rect l="l" t="t" r="r" b="b"/>
              <a:pathLst>
                <a:path w="48895" h="62865">
                  <a:moveTo>
                    <a:pt x="25222" y="37858"/>
                  </a:moveTo>
                  <a:lnTo>
                    <a:pt x="18910" y="26936"/>
                  </a:lnTo>
                  <a:lnTo>
                    <a:pt x="6299" y="26936"/>
                  </a:lnTo>
                  <a:lnTo>
                    <a:pt x="0" y="37858"/>
                  </a:lnTo>
                  <a:lnTo>
                    <a:pt x="6299" y="48780"/>
                  </a:lnTo>
                  <a:lnTo>
                    <a:pt x="18910" y="48780"/>
                  </a:lnTo>
                  <a:lnTo>
                    <a:pt x="25222" y="37858"/>
                  </a:lnTo>
                  <a:close/>
                </a:path>
                <a:path w="48895" h="62865">
                  <a:moveTo>
                    <a:pt x="25222" y="10922"/>
                  </a:moveTo>
                  <a:lnTo>
                    <a:pt x="18910" y="0"/>
                  </a:lnTo>
                  <a:lnTo>
                    <a:pt x="6299" y="0"/>
                  </a:lnTo>
                  <a:lnTo>
                    <a:pt x="0" y="10922"/>
                  </a:lnTo>
                  <a:lnTo>
                    <a:pt x="6299" y="21844"/>
                  </a:lnTo>
                  <a:lnTo>
                    <a:pt x="18910" y="21844"/>
                  </a:lnTo>
                  <a:lnTo>
                    <a:pt x="25222" y="10922"/>
                  </a:lnTo>
                  <a:close/>
                </a:path>
                <a:path w="48895" h="62865">
                  <a:moveTo>
                    <a:pt x="48615" y="51638"/>
                  </a:moveTo>
                  <a:lnTo>
                    <a:pt x="42316" y="40728"/>
                  </a:lnTo>
                  <a:lnTo>
                    <a:pt x="29692" y="40728"/>
                  </a:lnTo>
                  <a:lnTo>
                    <a:pt x="23393" y="51638"/>
                  </a:lnTo>
                  <a:lnTo>
                    <a:pt x="29692" y="62572"/>
                  </a:lnTo>
                  <a:lnTo>
                    <a:pt x="42316" y="62572"/>
                  </a:lnTo>
                  <a:lnTo>
                    <a:pt x="48615" y="51638"/>
                  </a:lnTo>
                  <a:close/>
                </a:path>
              </a:pathLst>
            </a:custGeom>
            <a:solidFill>
              <a:srgbClr val="4779B8"/>
            </a:solidFill>
          </p:spPr>
          <p:txBody>
            <a:bodyPr wrap="square" lIns="0" tIns="0" rIns="0" bIns="0" rtlCol="0"/>
            <a:lstStyle/>
            <a:p>
              <a:endParaRPr/>
            </a:p>
          </p:txBody>
        </p:sp>
        <p:sp>
          <p:nvSpPr>
            <p:cNvPr id="73" name="object 72">
              <a:extLst>
                <a:ext uri="{FF2B5EF4-FFF2-40B4-BE49-F238E27FC236}">
                  <a16:creationId xmlns:a16="http://schemas.microsoft.com/office/drawing/2014/main" id="{2BBF94A7-6D40-0151-E194-25FAA15ED97F}"/>
                </a:ext>
              </a:extLst>
            </p:cNvPr>
            <p:cNvSpPr/>
            <p:nvPr/>
          </p:nvSpPr>
          <p:spPr>
            <a:xfrm>
              <a:off x="4242706" y="416862"/>
              <a:ext cx="25400" cy="22225"/>
            </a:xfrm>
            <a:custGeom>
              <a:avLst/>
              <a:gdLst/>
              <a:ahLst/>
              <a:cxnLst/>
              <a:rect l="l" t="t" r="r" b="b"/>
              <a:pathLst>
                <a:path w="25400" h="22225">
                  <a:moveTo>
                    <a:pt x="18906" y="0"/>
                  </a:moveTo>
                  <a:lnTo>
                    <a:pt x="6297" y="0"/>
                  </a:lnTo>
                  <a:lnTo>
                    <a:pt x="0" y="10930"/>
                  </a:lnTo>
                  <a:lnTo>
                    <a:pt x="6297" y="21860"/>
                  </a:lnTo>
                  <a:lnTo>
                    <a:pt x="18906" y="21860"/>
                  </a:lnTo>
                  <a:lnTo>
                    <a:pt x="25218" y="10930"/>
                  </a:lnTo>
                  <a:lnTo>
                    <a:pt x="18906" y="0"/>
                  </a:lnTo>
                  <a:close/>
                </a:path>
              </a:pathLst>
            </a:custGeom>
            <a:solidFill>
              <a:srgbClr val="5692CD"/>
            </a:solidFill>
          </p:spPr>
          <p:txBody>
            <a:bodyPr wrap="square" lIns="0" tIns="0" rIns="0" bIns="0" rtlCol="0"/>
            <a:lstStyle/>
            <a:p>
              <a:endParaRPr/>
            </a:p>
          </p:txBody>
        </p:sp>
        <p:sp>
          <p:nvSpPr>
            <p:cNvPr id="74" name="object 73">
              <a:extLst>
                <a:ext uri="{FF2B5EF4-FFF2-40B4-BE49-F238E27FC236}">
                  <a16:creationId xmlns:a16="http://schemas.microsoft.com/office/drawing/2014/main" id="{0F926B2D-F22A-72C7-3C8E-7CF5693FB3FE}"/>
                </a:ext>
              </a:extLst>
            </p:cNvPr>
            <p:cNvSpPr/>
            <p:nvPr/>
          </p:nvSpPr>
          <p:spPr>
            <a:xfrm>
              <a:off x="4242904" y="471245"/>
              <a:ext cx="166370" cy="102870"/>
            </a:xfrm>
            <a:custGeom>
              <a:avLst/>
              <a:gdLst/>
              <a:ahLst/>
              <a:cxnLst/>
              <a:rect l="l" t="t" r="r" b="b"/>
              <a:pathLst>
                <a:path w="166370" h="102870">
                  <a:moveTo>
                    <a:pt x="25209" y="10909"/>
                  </a:moveTo>
                  <a:lnTo>
                    <a:pt x="18910" y="0"/>
                  </a:lnTo>
                  <a:lnTo>
                    <a:pt x="6311" y="0"/>
                  </a:lnTo>
                  <a:lnTo>
                    <a:pt x="0" y="10909"/>
                  </a:lnTo>
                  <a:lnTo>
                    <a:pt x="6311" y="21844"/>
                  </a:lnTo>
                  <a:lnTo>
                    <a:pt x="18910" y="21844"/>
                  </a:lnTo>
                  <a:lnTo>
                    <a:pt x="25209" y="10909"/>
                  </a:lnTo>
                  <a:close/>
                </a:path>
                <a:path w="166370" h="102870">
                  <a:moveTo>
                    <a:pt x="48717" y="24307"/>
                  </a:moveTo>
                  <a:lnTo>
                    <a:pt x="42405" y="13398"/>
                  </a:lnTo>
                  <a:lnTo>
                    <a:pt x="29794" y="13398"/>
                  </a:lnTo>
                  <a:lnTo>
                    <a:pt x="23507" y="24307"/>
                  </a:lnTo>
                  <a:lnTo>
                    <a:pt x="29794" y="35242"/>
                  </a:lnTo>
                  <a:lnTo>
                    <a:pt x="42405" y="35242"/>
                  </a:lnTo>
                  <a:lnTo>
                    <a:pt x="48717" y="24307"/>
                  </a:lnTo>
                  <a:close/>
                </a:path>
                <a:path w="166370" h="102870">
                  <a:moveTo>
                    <a:pt x="72110" y="37642"/>
                  </a:moveTo>
                  <a:lnTo>
                    <a:pt x="65798" y="26733"/>
                  </a:lnTo>
                  <a:lnTo>
                    <a:pt x="53187" y="26733"/>
                  </a:lnTo>
                  <a:lnTo>
                    <a:pt x="46888" y="37642"/>
                  </a:lnTo>
                  <a:lnTo>
                    <a:pt x="53187" y="48577"/>
                  </a:lnTo>
                  <a:lnTo>
                    <a:pt x="65798" y="48577"/>
                  </a:lnTo>
                  <a:lnTo>
                    <a:pt x="72110" y="37642"/>
                  </a:lnTo>
                  <a:close/>
                </a:path>
                <a:path w="166370" h="102870">
                  <a:moveTo>
                    <a:pt x="95694" y="23723"/>
                  </a:moveTo>
                  <a:lnTo>
                    <a:pt x="89395" y="12788"/>
                  </a:lnTo>
                  <a:lnTo>
                    <a:pt x="76784" y="12788"/>
                  </a:lnTo>
                  <a:lnTo>
                    <a:pt x="70472" y="23723"/>
                  </a:lnTo>
                  <a:lnTo>
                    <a:pt x="76784" y="34645"/>
                  </a:lnTo>
                  <a:lnTo>
                    <a:pt x="89395" y="34645"/>
                  </a:lnTo>
                  <a:lnTo>
                    <a:pt x="95694" y="23723"/>
                  </a:lnTo>
                  <a:close/>
                </a:path>
                <a:path w="166370" h="102870">
                  <a:moveTo>
                    <a:pt x="166230" y="91782"/>
                  </a:moveTo>
                  <a:lnTo>
                    <a:pt x="159918" y="80848"/>
                  </a:lnTo>
                  <a:lnTo>
                    <a:pt x="147307" y="80848"/>
                  </a:lnTo>
                  <a:lnTo>
                    <a:pt x="141008" y="91782"/>
                  </a:lnTo>
                  <a:lnTo>
                    <a:pt x="147307" y="102692"/>
                  </a:lnTo>
                  <a:lnTo>
                    <a:pt x="159918" y="102692"/>
                  </a:lnTo>
                  <a:lnTo>
                    <a:pt x="166230" y="91782"/>
                  </a:lnTo>
                  <a:close/>
                </a:path>
              </a:pathLst>
            </a:custGeom>
            <a:solidFill>
              <a:srgbClr val="4779B8"/>
            </a:solidFill>
          </p:spPr>
          <p:txBody>
            <a:bodyPr wrap="square" lIns="0" tIns="0" rIns="0" bIns="0" rtlCol="0"/>
            <a:lstStyle/>
            <a:p>
              <a:endParaRPr/>
            </a:p>
          </p:txBody>
        </p:sp>
        <p:sp>
          <p:nvSpPr>
            <p:cNvPr id="75" name="object 74">
              <a:extLst>
                <a:ext uri="{FF2B5EF4-FFF2-40B4-BE49-F238E27FC236}">
                  <a16:creationId xmlns:a16="http://schemas.microsoft.com/office/drawing/2014/main" id="{CB3B4866-89D1-BD16-93CD-84455E99AB86}"/>
                </a:ext>
              </a:extLst>
            </p:cNvPr>
            <p:cNvSpPr/>
            <p:nvPr/>
          </p:nvSpPr>
          <p:spPr>
            <a:xfrm>
              <a:off x="4385183" y="580120"/>
              <a:ext cx="22860" cy="19685"/>
            </a:xfrm>
            <a:custGeom>
              <a:avLst/>
              <a:gdLst/>
              <a:ahLst/>
              <a:cxnLst/>
              <a:rect l="l" t="t" r="r" b="b"/>
              <a:pathLst>
                <a:path w="22860" h="19684">
                  <a:moveTo>
                    <a:pt x="17017" y="0"/>
                  </a:moveTo>
                  <a:lnTo>
                    <a:pt x="5667" y="0"/>
                  </a:lnTo>
                  <a:lnTo>
                    <a:pt x="0" y="9835"/>
                  </a:lnTo>
                  <a:lnTo>
                    <a:pt x="5667" y="19671"/>
                  </a:lnTo>
                  <a:lnTo>
                    <a:pt x="17017" y="19671"/>
                  </a:lnTo>
                  <a:lnTo>
                    <a:pt x="22699" y="9835"/>
                  </a:lnTo>
                  <a:lnTo>
                    <a:pt x="17017" y="0"/>
                  </a:lnTo>
                  <a:close/>
                </a:path>
              </a:pathLst>
            </a:custGeom>
            <a:solidFill>
              <a:srgbClr val="5692CD"/>
            </a:solidFill>
          </p:spPr>
          <p:txBody>
            <a:bodyPr wrap="square" lIns="0" tIns="0" rIns="0" bIns="0" rtlCol="0"/>
            <a:lstStyle/>
            <a:p>
              <a:endParaRPr/>
            </a:p>
          </p:txBody>
        </p:sp>
        <p:sp>
          <p:nvSpPr>
            <p:cNvPr id="76" name="object 75">
              <a:extLst>
                <a:ext uri="{FF2B5EF4-FFF2-40B4-BE49-F238E27FC236}">
                  <a16:creationId xmlns:a16="http://schemas.microsoft.com/office/drawing/2014/main" id="{F2DF3C0E-8772-EB74-D5CB-7505F76C5F90}"/>
                </a:ext>
              </a:extLst>
            </p:cNvPr>
            <p:cNvSpPr/>
            <p:nvPr/>
          </p:nvSpPr>
          <p:spPr>
            <a:xfrm>
              <a:off x="4383922" y="524793"/>
              <a:ext cx="25400" cy="22225"/>
            </a:xfrm>
            <a:custGeom>
              <a:avLst/>
              <a:gdLst/>
              <a:ahLst/>
              <a:cxnLst/>
              <a:rect l="l" t="t" r="r" b="b"/>
              <a:pathLst>
                <a:path w="25400" h="22225">
                  <a:moveTo>
                    <a:pt x="18906" y="0"/>
                  </a:moveTo>
                  <a:lnTo>
                    <a:pt x="6297" y="0"/>
                  </a:lnTo>
                  <a:lnTo>
                    <a:pt x="0" y="10915"/>
                  </a:lnTo>
                  <a:lnTo>
                    <a:pt x="6297" y="21845"/>
                  </a:lnTo>
                  <a:lnTo>
                    <a:pt x="18906" y="21845"/>
                  </a:lnTo>
                  <a:lnTo>
                    <a:pt x="25218" y="10915"/>
                  </a:lnTo>
                  <a:lnTo>
                    <a:pt x="18906" y="0"/>
                  </a:lnTo>
                  <a:close/>
                </a:path>
              </a:pathLst>
            </a:custGeom>
            <a:solidFill>
              <a:srgbClr val="4779B8"/>
            </a:solidFill>
          </p:spPr>
          <p:txBody>
            <a:bodyPr wrap="square" lIns="0" tIns="0" rIns="0" bIns="0" rtlCol="0"/>
            <a:lstStyle/>
            <a:p>
              <a:endParaRPr/>
            </a:p>
          </p:txBody>
        </p:sp>
        <p:sp>
          <p:nvSpPr>
            <p:cNvPr id="77" name="object 76">
              <a:extLst>
                <a:ext uri="{FF2B5EF4-FFF2-40B4-BE49-F238E27FC236}">
                  <a16:creationId xmlns:a16="http://schemas.microsoft.com/office/drawing/2014/main" id="{9D9A0F75-ED96-C258-5B17-9BD5142D9B43}"/>
                </a:ext>
              </a:extLst>
            </p:cNvPr>
            <p:cNvSpPr/>
            <p:nvPr/>
          </p:nvSpPr>
          <p:spPr>
            <a:xfrm>
              <a:off x="4266291" y="430352"/>
              <a:ext cx="25400" cy="22225"/>
            </a:xfrm>
            <a:custGeom>
              <a:avLst/>
              <a:gdLst/>
              <a:ahLst/>
              <a:cxnLst/>
              <a:rect l="l" t="t" r="r" b="b"/>
              <a:pathLst>
                <a:path w="25400" h="22225">
                  <a:moveTo>
                    <a:pt x="18921" y="0"/>
                  </a:moveTo>
                  <a:lnTo>
                    <a:pt x="6312" y="0"/>
                  </a:lnTo>
                  <a:lnTo>
                    <a:pt x="0" y="10915"/>
                  </a:lnTo>
                  <a:lnTo>
                    <a:pt x="6312" y="21845"/>
                  </a:lnTo>
                  <a:lnTo>
                    <a:pt x="18921" y="21845"/>
                  </a:lnTo>
                  <a:lnTo>
                    <a:pt x="25233" y="10915"/>
                  </a:lnTo>
                  <a:lnTo>
                    <a:pt x="18921" y="0"/>
                  </a:lnTo>
                  <a:close/>
                </a:path>
              </a:pathLst>
            </a:custGeom>
            <a:solidFill>
              <a:srgbClr val="5692CD"/>
            </a:solidFill>
          </p:spPr>
          <p:txBody>
            <a:bodyPr wrap="square" lIns="0" tIns="0" rIns="0" bIns="0" rtlCol="0"/>
            <a:lstStyle/>
            <a:p>
              <a:endParaRPr/>
            </a:p>
          </p:txBody>
        </p:sp>
        <p:sp>
          <p:nvSpPr>
            <p:cNvPr id="78" name="object 77">
              <a:extLst>
                <a:ext uri="{FF2B5EF4-FFF2-40B4-BE49-F238E27FC236}">
                  <a16:creationId xmlns:a16="http://schemas.microsoft.com/office/drawing/2014/main" id="{E631F536-5AF1-28E0-BD9B-32EAB2F65C7B}"/>
                </a:ext>
              </a:extLst>
            </p:cNvPr>
            <p:cNvSpPr/>
            <p:nvPr/>
          </p:nvSpPr>
          <p:spPr>
            <a:xfrm>
              <a:off x="4266291" y="402938"/>
              <a:ext cx="25400" cy="22225"/>
            </a:xfrm>
            <a:custGeom>
              <a:avLst/>
              <a:gdLst/>
              <a:ahLst/>
              <a:cxnLst/>
              <a:rect l="l" t="t" r="r" b="b"/>
              <a:pathLst>
                <a:path w="25400" h="22225">
                  <a:moveTo>
                    <a:pt x="18921" y="0"/>
                  </a:moveTo>
                  <a:lnTo>
                    <a:pt x="6312" y="0"/>
                  </a:lnTo>
                  <a:lnTo>
                    <a:pt x="0" y="10930"/>
                  </a:lnTo>
                  <a:lnTo>
                    <a:pt x="6312" y="21860"/>
                  </a:lnTo>
                  <a:lnTo>
                    <a:pt x="18921" y="21860"/>
                  </a:lnTo>
                  <a:lnTo>
                    <a:pt x="25233" y="10930"/>
                  </a:lnTo>
                  <a:lnTo>
                    <a:pt x="18921" y="0"/>
                  </a:lnTo>
                  <a:close/>
                </a:path>
              </a:pathLst>
            </a:custGeom>
            <a:solidFill>
              <a:srgbClr val="52A9D9"/>
            </a:solidFill>
          </p:spPr>
          <p:txBody>
            <a:bodyPr wrap="square" lIns="0" tIns="0" rIns="0" bIns="0" rtlCol="0"/>
            <a:lstStyle/>
            <a:p>
              <a:endParaRPr/>
            </a:p>
          </p:txBody>
        </p:sp>
        <p:sp>
          <p:nvSpPr>
            <p:cNvPr id="79" name="object 78">
              <a:extLst>
                <a:ext uri="{FF2B5EF4-FFF2-40B4-BE49-F238E27FC236}">
                  <a16:creationId xmlns:a16="http://schemas.microsoft.com/office/drawing/2014/main" id="{EAB0DDCA-9954-E466-AF08-4BE16FAA7B02}"/>
                </a:ext>
              </a:extLst>
            </p:cNvPr>
            <p:cNvSpPr/>
            <p:nvPr/>
          </p:nvSpPr>
          <p:spPr>
            <a:xfrm>
              <a:off x="4266298" y="457424"/>
              <a:ext cx="25400" cy="22225"/>
            </a:xfrm>
            <a:custGeom>
              <a:avLst/>
              <a:gdLst/>
              <a:ahLst/>
              <a:cxnLst/>
              <a:rect l="l" t="t" r="r" b="b"/>
              <a:pathLst>
                <a:path w="25400" h="22225">
                  <a:moveTo>
                    <a:pt x="18921" y="0"/>
                  </a:moveTo>
                  <a:lnTo>
                    <a:pt x="6312" y="0"/>
                  </a:lnTo>
                  <a:lnTo>
                    <a:pt x="0" y="10930"/>
                  </a:lnTo>
                  <a:lnTo>
                    <a:pt x="6312" y="21845"/>
                  </a:lnTo>
                  <a:lnTo>
                    <a:pt x="18921" y="21845"/>
                  </a:lnTo>
                  <a:lnTo>
                    <a:pt x="25218" y="10930"/>
                  </a:lnTo>
                  <a:lnTo>
                    <a:pt x="18921" y="0"/>
                  </a:lnTo>
                  <a:close/>
                </a:path>
              </a:pathLst>
            </a:custGeom>
            <a:solidFill>
              <a:srgbClr val="4779B8"/>
            </a:solidFill>
          </p:spPr>
          <p:txBody>
            <a:bodyPr wrap="square" lIns="0" tIns="0" rIns="0" bIns="0" rtlCol="0"/>
            <a:lstStyle/>
            <a:p>
              <a:endParaRPr/>
            </a:p>
          </p:txBody>
        </p:sp>
        <p:sp>
          <p:nvSpPr>
            <p:cNvPr id="80" name="object 79">
              <a:extLst>
                <a:ext uri="{FF2B5EF4-FFF2-40B4-BE49-F238E27FC236}">
                  <a16:creationId xmlns:a16="http://schemas.microsoft.com/office/drawing/2014/main" id="{FDD318C5-EBCC-2510-B64B-50FE0E8ADEF3}"/>
                </a:ext>
              </a:extLst>
            </p:cNvPr>
            <p:cNvSpPr/>
            <p:nvPr/>
          </p:nvSpPr>
          <p:spPr>
            <a:xfrm>
              <a:off x="4313107" y="457424"/>
              <a:ext cx="25400" cy="22225"/>
            </a:xfrm>
            <a:custGeom>
              <a:avLst/>
              <a:gdLst/>
              <a:ahLst/>
              <a:cxnLst/>
              <a:rect l="l" t="t" r="r" b="b"/>
              <a:pathLst>
                <a:path w="25400" h="22225">
                  <a:moveTo>
                    <a:pt x="18906" y="0"/>
                  </a:moveTo>
                  <a:lnTo>
                    <a:pt x="6297" y="0"/>
                  </a:lnTo>
                  <a:lnTo>
                    <a:pt x="0" y="10930"/>
                  </a:lnTo>
                  <a:lnTo>
                    <a:pt x="6297" y="21845"/>
                  </a:lnTo>
                  <a:lnTo>
                    <a:pt x="18906" y="21845"/>
                  </a:lnTo>
                  <a:lnTo>
                    <a:pt x="25218" y="10930"/>
                  </a:lnTo>
                  <a:lnTo>
                    <a:pt x="18906" y="0"/>
                  </a:lnTo>
                  <a:close/>
                </a:path>
              </a:pathLst>
            </a:custGeom>
            <a:solidFill>
              <a:srgbClr val="5692CD"/>
            </a:solidFill>
          </p:spPr>
          <p:txBody>
            <a:bodyPr wrap="square" lIns="0" tIns="0" rIns="0" bIns="0" rtlCol="0"/>
            <a:lstStyle/>
            <a:p>
              <a:endParaRPr/>
            </a:p>
          </p:txBody>
        </p:sp>
        <p:sp>
          <p:nvSpPr>
            <p:cNvPr id="81" name="object 80">
              <a:extLst>
                <a:ext uri="{FF2B5EF4-FFF2-40B4-BE49-F238E27FC236}">
                  <a16:creationId xmlns:a16="http://schemas.microsoft.com/office/drawing/2014/main" id="{32A1B3C5-9786-30F4-E717-0AD8C3B9FFED}"/>
                </a:ext>
              </a:extLst>
            </p:cNvPr>
            <p:cNvSpPr/>
            <p:nvPr/>
          </p:nvSpPr>
          <p:spPr>
            <a:xfrm>
              <a:off x="4289704" y="471007"/>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4779B8"/>
            </a:solidFill>
          </p:spPr>
          <p:txBody>
            <a:bodyPr wrap="square" lIns="0" tIns="0" rIns="0" bIns="0" rtlCol="0"/>
            <a:lstStyle/>
            <a:p>
              <a:endParaRPr/>
            </a:p>
          </p:txBody>
        </p:sp>
        <p:sp>
          <p:nvSpPr>
            <p:cNvPr id="83" name="object 81">
              <a:extLst>
                <a:ext uri="{FF2B5EF4-FFF2-40B4-BE49-F238E27FC236}">
                  <a16:creationId xmlns:a16="http://schemas.microsoft.com/office/drawing/2014/main" id="{26C0067C-A544-94E8-AE48-0EE7AC62EB8A}"/>
                </a:ext>
              </a:extLst>
            </p:cNvPr>
            <p:cNvSpPr/>
            <p:nvPr/>
          </p:nvSpPr>
          <p:spPr>
            <a:xfrm>
              <a:off x="4289704" y="443629"/>
              <a:ext cx="25400" cy="22225"/>
            </a:xfrm>
            <a:custGeom>
              <a:avLst/>
              <a:gdLst/>
              <a:ahLst/>
              <a:cxnLst/>
              <a:rect l="l" t="t" r="r" b="b"/>
              <a:pathLst>
                <a:path w="25400" h="22225">
                  <a:moveTo>
                    <a:pt x="18921" y="0"/>
                  </a:moveTo>
                  <a:lnTo>
                    <a:pt x="6312" y="0"/>
                  </a:lnTo>
                  <a:lnTo>
                    <a:pt x="0" y="10930"/>
                  </a:lnTo>
                  <a:lnTo>
                    <a:pt x="6312" y="21845"/>
                  </a:lnTo>
                  <a:lnTo>
                    <a:pt x="18921" y="21845"/>
                  </a:lnTo>
                  <a:lnTo>
                    <a:pt x="25233" y="10930"/>
                  </a:lnTo>
                  <a:lnTo>
                    <a:pt x="18921" y="0"/>
                  </a:lnTo>
                  <a:close/>
                </a:path>
              </a:pathLst>
            </a:custGeom>
            <a:solidFill>
              <a:srgbClr val="5692CD"/>
            </a:solidFill>
          </p:spPr>
          <p:txBody>
            <a:bodyPr wrap="square" lIns="0" tIns="0" rIns="0" bIns="0" rtlCol="0"/>
            <a:lstStyle/>
            <a:p>
              <a:endParaRPr/>
            </a:p>
          </p:txBody>
        </p:sp>
        <p:sp>
          <p:nvSpPr>
            <p:cNvPr id="84" name="object 82">
              <a:extLst>
                <a:ext uri="{FF2B5EF4-FFF2-40B4-BE49-F238E27FC236}">
                  <a16:creationId xmlns:a16="http://schemas.microsoft.com/office/drawing/2014/main" id="{27CFFAAF-07D7-EBFE-8663-45EEC4E21EB1}"/>
                </a:ext>
              </a:extLst>
            </p:cNvPr>
            <p:cNvSpPr/>
            <p:nvPr/>
          </p:nvSpPr>
          <p:spPr>
            <a:xfrm>
              <a:off x="4225937" y="353313"/>
              <a:ext cx="109855" cy="178435"/>
            </a:xfrm>
            <a:custGeom>
              <a:avLst/>
              <a:gdLst/>
              <a:ahLst/>
              <a:cxnLst/>
              <a:rect l="l" t="t" r="r" b="b"/>
              <a:pathLst>
                <a:path w="109854" h="178434">
                  <a:moveTo>
                    <a:pt x="10502" y="113766"/>
                  </a:moveTo>
                  <a:lnTo>
                    <a:pt x="8343" y="110020"/>
                  </a:lnTo>
                  <a:lnTo>
                    <a:pt x="4013" y="110020"/>
                  </a:lnTo>
                  <a:lnTo>
                    <a:pt x="1854" y="113766"/>
                  </a:lnTo>
                  <a:lnTo>
                    <a:pt x="4013" y="117513"/>
                  </a:lnTo>
                  <a:lnTo>
                    <a:pt x="8343" y="117513"/>
                  </a:lnTo>
                  <a:lnTo>
                    <a:pt x="10502" y="113766"/>
                  </a:lnTo>
                  <a:close/>
                </a:path>
                <a:path w="109854" h="178434">
                  <a:moveTo>
                    <a:pt x="12357" y="5359"/>
                  </a:moveTo>
                  <a:lnTo>
                    <a:pt x="9271" y="0"/>
                  </a:lnTo>
                  <a:lnTo>
                    <a:pt x="3086" y="0"/>
                  </a:lnTo>
                  <a:lnTo>
                    <a:pt x="0" y="5359"/>
                  </a:lnTo>
                  <a:lnTo>
                    <a:pt x="3086" y="10706"/>
                  </a:lnTo>
                  <a:lnTo>
                    <a:pt x="9271" y="10706"/>
                  </a:lnTo>
                  <a:lnTo>
                    <a:pt x="12357" y="5359"/>
                  </a:lnTo>
                  <a:close/>
                </a:path>
                <a:path w="109854" h="178434">
                  <a:moveTo>
                    <a:pt x="109423" y="170586"/>
                  </a:moveTo>
                  <a:lnTo>
                    <a:pt x="105016" y="162941"/>
                  </a:lnTo>
                  <a:lnTo>
                    <a:pt x="96177" y="162941"/>
                  </a:lnTo>
                  <a:lnTo>
                    <a:pt x="91770" y="170586"/>
                  </a:lnTo>
                  <a:lnTo>
                    <a:pt x="96177" y="178231"/>
                  </a:lnTo>
                  <a:lnTo>
                    <a:pt x="105016" y="178231"/>
                  </a:lnTo>
                  <a:lnTo>
                    <a:pt x="109423" y="170586"/>
                  </a:lnTo>
                  <a:close/>
                </a:path>
              </a:pathLst>
            </a:custGeom>
            <a:solidFill>
              <a:srgbClr val="4779B8"/>
            </a:solidFill>
          </p:spPr>
          <p:txBody>
            <a:bodyPr wrap="square" lIns="0" tIns="0" rIns="0" bIns="0" rtlCol="0"/>
            <a:lstStyle/>
            <a:p>
              <a:endParaRPr/>
            </a:p>
          </p:txBody>
        </p:sp>
        <p:sp>
          <p:nvSpPr>
            <p:cNvPr id="85" name="object 83">
              <a:extLst>
                <a:ext uri="{FF2B5EF4-FFF2-40B4-BE49-F238E27FC236}">
                  <a16:creationId xmlns:a16="http://schemas.microsoft.com/office/drawing/2014/main" id="{36FB0947-192A-911B-0A86-834141A983DB}"/>
                </a:ext>
              </a:extLst>
            </p:cNvPr>
            <p:cNvSpPr/>
            <p:nvPr/>
          </p:nvSpPr>
          <p:spPr>
            <a:xfrm>
              <a:off x="4342600" y="285076"/>
              <a:ext cx="224790" cy="321310"/>
            </a:xfrm>
            <a:custGeom>
              <a:avLst/>
              <a:gdLst/>
              <a:ahLst/>
              <a:cxnLst/>
              <a:rect l="l" t="t" r="r" b="b"/>
              <a:pathLst>
                <a:path w="224789" h="321309">
                  <a:moveTo>
                    <a:pt x="12357" y="8801"/>
                  </a:moveTo>
                  <a:lnTo>
                    <a:pt x="9258" y="3454"/>
                  </a:lnTo>
                  <a:lnTo>
                    <a:pt x="3086" y="3454"/>
                  </a:lnTo>
                  <a:lnTo>
                    <a:pt x="0" y="8801"/>
                  </a:lnTo>
                  <a:lnTo>
                    <a:pt x="3086" y="14147"/>
                  </a:lnTo>
                  <a:lnTo>
                    <a:pt x="9258" y="14147"/>
                  </a:lnTo>
                  <a:lnTo>
                    <a:pt x="12357" y="8801"/>
                  </a:lnTo>
                  <a:close/>
                </a:path>
                <a:path w="224789" h="321309">
                  <a:moveTo>
                    <a:pt x="12598" y="250863"/>
                  </a:moveTo>
                  <a:lnTo>
                    <a:pt x="9512" y="245516"/>
                  </a:lnTo>
                  <a:lnTo>
                    <a:pt x="3327" y="245516"/>
                  </a:lnTo>
                  <a:lnTo>
                    <a:pt x="241" y="250863"/>
                  </a:lnTo>
                  <a:lnTo>
                    <a:pt x="3327" y="256209"/>
                  </a:lnTo>
                  <a:lnTo>
                    <a:pt x="9512" y="256209"/>
                  </a:lnTo>
                  <a:lnTo>
                    <a:pt x="12598" y="250863"/>
                  </a:lnTo>
                  <a:close/>
                </a:path>
                <a:path w="224789" h="321309">
                  <a:moveTo>
                    <a:pt x="35229" y="263321"/>
                  </a:moveTo>
                  <a:lnTo>
                    <a:pt x="33045" y="259562"/>
                  </a:lnTo>
                  <a:lnTo>
                    <a:pt x="28727" y="259562"/>
                  </a:lnTo>
                  <a:lnTo>
                    <a:pt x="26568" y="263321"/>
                  </a:lnTo>
                  <a:lnTo>
                    <a:pt x="28727" y="267068"/>
                  </a:lnTo>
                  <a:lnTo>
                    <a:pt x="33045" y="267068"/>
                  </a:lnTo>
                  <a:lnTo>
                    <a:pt x="35229" y="263321"/>
                  </a:lnTo>
                  <a:close/>
                </a:path>
                <a:path w="224789" h="321309">
                  <a:moveTo>
                    <a:pt x="40551" y="315709"/>
                  </a:moveTo>
                  <a:lnTo>
                    <a:pt x="37465" y="310362"/>
                  </a:lnTo>
                  <a:lnTo>
                    <a:pt x="31280" y="310362"/>
                  </a:lnTo>
                  <a:lnTo>
                    <a:pt x="28194" y="315709"/>
                  </a:lnTo>
                  <a:lnTo>
                    <a:pt x="31280" y="321056"/>
                  </a:lnTo>
                  <a:lnTo>
                    <a:pt x="37465" y="321056"/>
                  </a:lnTo>
                  <a:lnTo>
                    <a:pt x="40551" y="315709"/>
                  </a:lnTo>
                  <a:close/>
                </a:path>
                <a:path w="224789" h="321309">
                  <a:moveTo>
                    <a:pt x="60871" y="6438"/>
                  </a:moveTo>
                  <a:lnTo>
                    <a:pt x="57150" y="0"/>
                  </a:lnTo>
                  <a:lnTo>
                    <a:pt x="49720" y="0"/>
                  </a:lnTo>
                  <a:lnTo>
                    <a:pt x="45999" y="6438"/>
                  </a:lnTo>
                  <a:lnTo>
                    <a:pt x="49720" y="12877"/>
                  </a:lnTo>
                  <a:lnTo>
                    <a:pt x="57150" y="12877"/>
                  </a:lnTo>
                  <a:lnTo>
                    <a:pt x="60871" y="6438"/>
                  </a:lnTo>
                  <a:close/>
                </a:path>
                <a:path w="224789" h="321309">
                  <a:moveTo>
                    <a:pt x="106540" y="8801"/>
                  </a:moveTo>
                  <a:lnTo>
                    <a:pt x="103454" y="3454"/>
                  </a:lnTo>
                  <a:lnTo>
                    <a:pt x="97269" y="3454"/>
                  </a:lnTo>
                  <a:lnTo>
                    <a:pt x="94183" y="8801"/>
                  </a:lnTo>
                  <a:lnTo>
                    <a:pt x="97269" y="14147"/>
                  </a:lnTo>
                  <a:lnTo>
                    <a:pt x="103454" y="14147"/>
                  </a:lnTo>
                  <a:lnTo>
                    <a:pt x="106540" y="8801"/>
                  </a:lnTo>
                  <a:close/>
                </a:path>
                <a:path w="224789" h="321309">
                  <a:moveTo>
                    <a:pt x="157149" y="249783"/>
                  </a:moveTo>
                  <a:lnTo>
                    <a:pt x="152730" y="242125"/>
                  </a:lnTo>
                  <a:lnTo>
                    <a:pt x="143891" y="242125"/>
                  </a:lnTo>
                  <a:lnTo>
                    <a:pt x="139471" y="249783"/>
                  </a:lnTo>
                  <a:lnTo>
                    <a:pt x="143891" y="257429"/>
                  </a:lnTo>
                  <a:lnTo>
                    <a:pt x="152730" y="257429"/>
                  </a:lnTo>
                  <a:lnTo>
                    <a:pt x="157149" y="249783"/>
                  </a:lnTo>
                  <a:close/>
                </a:path>
                <a:path w="224789" h="321309">
                  <a:moveTo>
                    <a:pt x="177482" y="235419"/>
                  </a:moveTo>
                  <a:lnTo>
                    <a:pt x="174396" y="230073"/>
                  </a:lnTo>
                  <a:lnTo>
                    <a:pt x="168224" y="230073"/>
                  </a:lnTo>
                  <a:lnTo>
                    <a:pt x="165138" y="235419"/>
                  </a:lnTo>
                  <a:lnTo>
                    <a:pt x="168224" y="240779"/>
                  </a:lnTo>
                  <a:lnTo>
                    <a:pt x="174396" y="240779"/>
                  </a:lnTo>
                  <a:lnTo>
                    <a:pt x="177482" y="235419"/>
                  </a:lnTo>
                  <a:close/>
                </a:path>
                <a:path w="224789" h="321309">
                  <a:moveTo>
                    <a:pt x="198094" y="220929"/>
                  </a:moveTo>
                  <a:lnTo>
                    <a:pt x="195922" y="217170"/>
                  </a:lnTo>
                  <a:lnTo>
                    <a:pt x="191604" y="217170"/>
                  </a:lnTo>
                  <a:lnTo>
                    <a:pt x="189445" y="220929"/>
                  </a:lnTo>
                  <a:lnTo>
                    <a:pt x="191604" y="224675"/>
                  </a:lnTo>
                  <a:lnTo>
                    <a:pt x="195922" y="224675"/>
                  </a:lnTo>
                  <a:lnTo>
                    <a:pt x="198094" y="220929"/>
                  </a:lnTo>
                  <a:close/>
                </a:path>
                <a:path w="224789" h="321309">
                  <a:moveTo>
                    <a:pt x="222529" y="73329"/>
                  </a:moveTo>
                  <a:lnTo>
                    <a:pt x="220357" y="69583"/>
                  </a:lnTo>
                  <a:lnTo>
                    <a:pt x="216039" y="69583"/>
                  </a:lnTo>
                  <a:lnTo>
                    <a:pt x="213880" y="73329"/>
                  </a:lnTo>
                  <a:lnTo>
                    <a:pt x="216039" y="77089"/>
                  </a:lnTo>
                  <a:lnTo>
                    <a:pt x="220357" y="77089"/>
                  </a:lnTo>
                  <a:lnTo>
                    <a:pt x="222529" y="73329"/>
                  </a:lnTo>
                  <a:close/>
                </a:path>
                <a:path w="224789" h="321309">
                  <a:moveTo>
                    <a:pt x="224256" y="183705"/>
                  </a:moveTo>
                  <a:lnTo>
                    <a:pt x="222072" y="179959"/>
                  </a:lnTo>
                  <a:lnTo>
                    <a:pt x="217754" y="179959"/>
                  </a:lnTo>
                  <a:lnTo>
                    <a:pt x="215595" y="183705"/>
                  </a:lnTo>
                  <a:lnTo>
                    <a:pt x="217754" y="187452"/>
                  </a:lnTo>
                  <a:lnTo>
                    <a:pt x="222072" y="187452"/>
                  </a:lnTo>
                  <a:lnTo>
                    <a:pt x="224256" y="183705"/>
                  </a:lnTo>
                  <a:close/>
                </a:path>
              </a:pathLst>
            </a:custGeom>
            <a:solidFill>
              <a:srgbClr val="5692CD"/>
            </a:solidFill>
          </p:spPr>
          <p:txBody>
            <a:bodyPr wrap="square" lIns="0" tIns="0" rIns="0" bIns="0" rtlCol="0"/>
            <a:lstStyle/>
            <a:p>
              <a:endParaRPr/>
            </a:p>
          </p:txBody>
        </p:sp>
        <p:sp>
          <p:nvSpPr>
            <p:cNvPr id="86" name="object 84">
              <a:extLst>
                <a:ext uri="{FF2B5EF4-FFF2-40B4-BE49-F238E27FC236}">
                  <a16:creationId xmlns:a16="http://schemas.microsoft.com/office/drawing/2014/main" id="{51399E0F-E080-1BE1-FA34-5DA4DDF31755}"/>
                </a:ext>
              </a:extLst>
            </p:cNvPr>
            <p:cNvSpPr/>
            <p:nvPr/>
          </p:nvSpPr>
          <p:spPr>
            <a:xfrm>
              <a:off x="3839197" y="562698"/>
              <a:ext cx="502284" cy="167640"/>
            </a:xfrm>
            <a:custGeom>
              <a:avLst/>
              <a:gdLst/>
              <a:ahLst/>
              <a:cxnLst/>
              <a:rect l="l" t="t" r="r" b="b"/>
              <a:pathLst>
                <a:path w="502285" h="167640">
                  <a:moveTo>
                    <a:pt x="143979" y="110070"/>
                  </a:moveTo>
                  <a:lnTo>
                    <a:pt x="117017" y="110070"/>
                  </a:lnTo>
                  <a:lnTo>
                    <a:pt x="111798" y="113296"/>
                  </a:lnTo>
                  <a:lnTo>
                    <a:pt x="111531" y="113817"/>
                  </a:lnTo>
                  <a:lnTo>
                    <a:pt x="106730" y="123418"/>
                  </a:lnTo>
                  <a:lnTo>
                    <a:pt x="97701" y="132740"/>
                  </a:lnTo>
                  <a:lnTo>
                    <a:pt x="96494" y="133311"/>
                  </a:lnTo>
                  <a:lnTo>
                    <a:pt x="93941" y="134493"/>
                  </a:lnTo>
                  <a:lnTo>
                    <a:pt x="93497" y="134632"/>
                  </a:lnTo>
                  <a:lnTo>
                    <a:pt x="89649" y="135648"/>
                  </a:lnTo>
                  <a:lnTo>
                    <a:pt x="85559" y="136969"/>
                  </a:lnTo>
                  <a:lnTo>
                    <a:pt x="85432" y="137007"/>
                  </a:lnTo>
                  <a:lnTo>
                    <a:pt x="80733" y="137718"/>
                  </a:lnTo>
                  <a:lnTo>
                    <a:pt x="75565" y="137718"/>
                  </a:lnTo>
                  <a:lnTo>
                    <a:pt x="65620" y="136829"/>
                  </a:lnTo>
                  <a:lnTo>
                    <a:pt x="57010" y="134150"/>
                  </a:lnTo>
                  <a:lnTo>
                    <a:pt x="49720" y="129679"/>
                  </a:lnTo>
                  <a:lnTo>
                    <a:pt x="43764" y="123431"/>
                  </a:lnTo>
                  <a:lnTo>
                    <a:pt x="38925" y="115773"/>
                  </a:lnTo>
                  <a:lnTo>
                    <a:pt x="37973" y="113258"/>
                  </a:lnTo>
                  <a:lnTo>
                    <a:pt x="35471" y="106616"/>
                  </a:lnTo>
                  <a:lnTo>
                    <a:pt x="33401" y="95961"/>
                  </a:lnTo>
                  <a:lnTo>
                    <a:pt x="32702" y="82892"/>
                  </a:lnTo>
                  <a:lnTo>
                    <a:pt x="33388" y="70739"/>
                  </a:lnTo>
                  <a:lnTo>
                    <a:pt x="35471" y="60083"/>
                  </a:lnTo>
                  <a:lnTo>
                    <a:pt x="65620" y="29883"/>
                  </a:lnTo>
                  <a:lnTo>
                    <a:pt x="75565" y="28981"/>
                  </a:lnTo>
                  <a:lnTo>
                    <a:pt x="80733" y="28981"/>
                  </a:lnTo>
                  <a:lnTo>
                    <a:pt x="85432" y="29692"/>
                  </a:lnTo>
                  <a:lnTo>
                    <a:pt x="89649" y="31051"/>
                  </a:lnTo>
                  <a:lnTo>
                    <a:pt x="93941" y="32194"/>
                  </a:lnTo>
                  <a:lnTo>
                    <a:pt x="97688" y="33947"/>
                  </a:lnTo>
                  <a:lnTo>
                    <a:pt x="99288" y="35153"/>
                  </a:lnTo>
                  <a:lnTo>
                    <a:pt x="100888" y="36347"/>
                  </a:lnTo>
                  <a:lnTo>
                    <a:pt x="103962" y="39420"/>
                  </a:lnTo>
                  <a:lnTo>
                    <a:pt x="106565" y="42964"/>
                  </a:lnTo>
                  <a:lnTo>
                    <a:pt x="106730" y="43294"/>
                  </a:lnTo>
                  <a:lnTo>
                    <a:pt x="111417" y="52654"/>
                  </a:lnTo>
                  <a:lnTo>
                    <a:pt x="111785" y="53403"/>
                  </a:lnTo>
                  <a:lnTo>
                    <a:pt x="117017" y="56616"/>
                  </a:lnTo>
                  <a:lnTo>
                    <a:pt x="143967" y="56616"/>
                  </a:lnTo>
                  <a:lnTo>
                    <a:pt x="141655" y="44170"/>
                  </a:lnTo>
                  <a:lnTo>
                    <a:pt x="137515" y="33210"/>
                  </a:lnTo>
                  <a:lnTo>
                    <a:pt x="137134" y="32562"/>
                  </a:lnTo>
                  <a:lnTo>
                    <a:pt x="135140" y="29387"/>
                  </a:lnTo>
                  <a:lnTo>
                    <a:pt x="134899" y="28981"/>
                  </a:lnTo>
                  <a:lnTo>
                    <a:pt x="131419" y="23431"/>
                  </a:lnTo>
                  <a:lnTo>
                    <a:pt x="123469" y="15163"/>
                  </a:lnTo>
                  <a:lnTo>
                    <a:pt x="113538" y="8661"/>
                  </a:lnTo>
                  <a:lnTo>
                    <a:pt x="102184" y="3975"/>
                  </a:lnTo>
                  <a:lnTo>
                    <a:pt x="89408" y="1092"/>
                  </a:lnTo>
                  <a:lnTo>
                    <a:pt x="75209" y="0"/>
                  </a:lnTo>
                  <a:lnTo>
                    <a:pt x="73710" y="139"/>
                  </a:lnTo>
                  <a:lnTo>
                    <a:pt x="58077" y="1485"/>
                  </a:lnTo>
                  <a:lnTo>
                    <a:pt x="43053" y="5575"/>
                  </a:lnTo>
                  <a:lnTo>
                    <a:pt x="30137" y="12280"/>
                  </a:lnTo>
                  <a:lnTo>
                    <a:pt x="19342" y="21615"/>
                  </a:lnTo>
                  <a:lnTo>
                    <a:pt x="10922" y="33197"/>
                  </a:lnTo>
                  <a:lnTo>
                    <a:pt x="4889" y="47358"/>
                  </a:lnTo>
                  <a:lnTo>
                    <a:pt x="1257" y="64071"/>
                  </a:lnTo>
                  <a:lnTo>
                    <a:pt x="12" y="82880"/>
                  </a:lnTo>
                  <a:lnTo>
                    <a:pt x="12" y="83146"/>
                  </a:lnTo>
                  <a:lnTo>
                    <a:pt x="0" y="83337"/>
                  </a:lnTo>
                  <a:lnTo>
                    <a:pt x="12" y="83540"/>
                  </a:lnTo>
                  <a:lnTo>
                    <a:pt x="12" y="83820"/>
                  </a:lnTo>
                  <a:lnTo>
                    <a:pt x="1257" y="102628"/>
                  </a:lnTo>
                  <a:lnTo>
                    <a:pt x="4889" y="119341"/>
                  </a:lnTo>
                  <a:lnTo>
                    <a:pt x="10591" y="132740"/>
                  </a:lnTo>
                  <a:lnTo>
                    <a:pt x="10718" y="133045"/>
                  </a:lnTo>
                  <a:lnTo>
                    <a:pt x="43040" y="161112"/>
                  </a:lnTo>
                  <a:lnTo>
                    <a:pt x="75196" y="166687"/>
                  </a:lnTo>
                  <a:lnTo>
                    <a:pt x="113538" y="158038"/>
                  </a:lnTo>
                  <a:lnTo>
                    <a:pt x="134886" y="137718"/>
                  </a:lnTo>
                  <a:lnTo>
                    <a:pt x="137477" y="133591"/>
                  </a:lnTo>
                  <a:lnTo>
                    <a:pt x="141655" y="122529"/>
                  </a:lnTo>
                  <a:lnTo>
                    <a:pt x="143979" y="110070"/>
                  </a:lnTo>
                  <a:close/>
                </a:path>
                <a:path w="502285" h="167640">
                  <a:moveTo>
                    <a:pt x="309676" y="84315"/>
                  </a:moveTo>
                  <a:lnTo>
                    <a:pt x="308381" y="66154"/>
                  </a:lnTo>
                  <a:lnTo>
                    <a:pt x="304495" y="49885"/>
                  </a:lnTo>
                  <a:lnTo>
                    <a:pt x="298018" y="35509"/>
                  </a:lnTo>
                  <a:lnTo>
                    <a:pt x="293306" y="29032"/>
                  </a:lnTo>
                  <a:lnTo>
                    <a:pt x="288950" y="23037"/>
                  </a:lnTo>
                  <a:lnTo>
                    <a:pt x="277114" y="13169"/>
                  </a:lnTo>
                  <a:lnTo>
                    <a:pt x="276961" y="13081"/>
                  </a:lnTo>
                  <a:lnTo>
                    <a:pt x="276961" y="84315"/>
                  </a:lnTo>
                  <a:lnTo>
                    <a:pt x="276212" y="96520"/>
                  </a:lnTo>
                  <a:lnTo>
                    <a:pt x="275818" y="98386"/>
                  </a:lnTo>
                  <a:lnTo>
                    <a:pt x="273964" y="107353"/>
                  </a:lnTo>
                  <a:lnTo>
                    <a:pt x="271284" y="114122"/>
                  </a:lnTo>
                  <a:lnTo>
                    <a:pt x="270230" y="116789"/>
                  </a:lnTo>
                  <a:lnTo>
                    <a:pt x="264985" y="124853"/>
                  </a:lnTo>
                  <a:lnTo>
                    <a:pt x="258445" y="131102"/>
                  </a:lnTo>
                  <a:lnTo>
                    <a:pt x="250825" y="135572"/>
                  </a:lnTo>
                  <a:lnTo>
                    <a:pt x="242100" y="138252"/>
                  </a:lnTo>
                  <a:lnTo>
                    <a:pt x="232283" y="139141"/>
                  </a:lnTo>
                  <a:lnTo>
                    <a:pt x="222288" y="138252"/>
                  </a:lnTo>
                  <a:lnTo>
                    <a:pt x="213499" y="135572"/>
                  </a:lnTo>
                  <a:lnTo>
                    <a:pt x="205930" y="131102"/>
                  </a:lnTo>
                  <a:lnTo>
                    <a:pt x="199567" y="124853"/>
                  </a:lnTo>
                  <a:lnTo>
                    <a:pt x="194525" y="117144"/>
                  </a:lnTo>
                  <a:lnTo>
                    <a:pt x="190931" y="107810"/>
                  </a:lnTo>
                  <a:lnTo>
                    <a:pt x="188772" y="96875"/>
                  </a:lnTo>
                  <a:lnTo>
                    <a:pt x="188048" y="84315"/>
                  </a:lnTo>
                  <a:lnTo>
                    <a:pt x="188747" y="72072"/>
                  </a:lnTo>
                  <a:lnTo>
                    <a:pt x="188772" y="71729"/>
                  </a:lnTo>
                  <a:lnTo>
                    <a:pt x="190842" y="61163"/>
                  </a:lnTo>
                  <a:lnTo>
                    <a:pt x="190931" y="60706"/>
                  </a:lnTo>
                  <a:lnTo>
                    <a:pt x="222288" y="29921"/>
                  </a:lnTo>
                  <a:lnTo>
                    <a:pt x="232270" y="29044"/>
                  </a:lnTo>
                  <a:lnTo>
                    <a:pt x="242087" y="29921"/>
                  </a:lnTo>
                  <a:lnTo>
                    <a:pt x="273964" y="61163"/>
                  </a:lnTo>
                  <a:lnTo>
                    <a:pt x="276961" y="84315"/>
                  </a:lnTo>
                  <a:lnTo>
                    <a:pt x="276961" y="13081"/>
                  </a:lnTo>
                  <a:lnTo>
                    <a:pt x="263728" y="6108"/>
                  </a:lnTo>
                  <a:lnTo>
                    <a:pt x="248780" y="1866"/>
                  </a:lnTo>
                  <a:lnTo>
                    <a:pt x="232283" y="457"/>
                  </a:lnTo>
                  <a:lnTo>
                    <a:pt x="217004" y="1752"/>
                  </a:lnTo>
                  <a:lnTo>
                    <a:pt x="215607" y="1866"/>
                  </a:lnTo>
                  <a:lnTo>
                    <a:pt x="200596" y="6108"/>
                  </a:lnTo>
                  <a:lnTo>
                    <a:pt x="187261" y="13157"/>
                  </a:lnTo>
                  <a:lnTo>
                    <a:pt x="175602" y="23037"/>
                  </a:lnTo>
                  <a:lnTo>
                    <a:pt x="156603" y="65963"/>
                  </a:lnTo>
                  <a:lnTo>
                    <a:pt x="155333" y="84315"/>
                  </a:lnTo>
                  <a:lnTo>
                    <a:pt x="156591" y="102463"/>
                  </a:lnTo>
                  <a:lnTo>
                    <a:pt x="156603" y="102628"/>
                  </a:lnTo>
                  <a:lnTo>
                    <a:pt x="160350" y="118643"/>
                  </a:lnTo>
                  <a:lnTo>
                    <a:pt x="160401" y="118872"/>
                  </a:lnTo>
                  <a:lnTo>
                    <a:pt x="185280" y="153403"/>
                  </a:lnTo>
                  <a:lnTo>
                    <a:pt x="232270" y="167259"/>
                  </a:lnTo>
                  <a:lnTo>
                    <a:pt x="247726" y="165989"/>
                  </a:lnTo>
                  <a:lnTo>
                    <a:pt x="249123" y="165862"/>
                  </a:lnTo>
                  <a:lnTo>
                    <a:pt x="264185" y="161721"/>
                  </a:lnTo>
                  <a:lnTo>
                    <a:pt x="277456" y="154813"/>
                  </a:lnTo>
                  <a:lnTo>
                    <a:pt x="285330" y="148170"/>
                  </a:lnTo>
                  <a:lnTo>
                    <a:pt x="288950" y="145122"/>
                  </a:lnTo>
                  <a:lnTo>
                    <a:pt x="293370" y="139141"/>
                  </a:lnTo>
                  <a:lnTo>
                    <a:pt x="297891" y="133032"/>
                  </a:lnTo>
                  <a:lnTo>
                    <a:pt x="298018" y="132867"/>
                  </a:lnTo>
                  <a:lnTo>
                    <a:pt x="304393" y="118872"/>
                  </a:lnTo>
                  <a:lnTo>
                    <a:pt x="304495" y="118643"/>
                  </a:lnTo>
                  <a:lnTo>
                    <a:pt x="308343" y="102628"/>
                  </a:lnTo>
                  <a:lnTo>
                    <a:pt x="308381" y="102463"/>
                  </a:lnTo>
                  <a:lnTo>
                    <a:pt x="309676" y="84315"/>
                  </a:lnTo>
                  <a:close/>
                </a:path>
                <a:path w="502285" h="167640">
                  <a:moveTo>
                    <a:pt x="461733" y="163220"/>
                  </a:moveTo>
                  <a:lnTo>
                    <a:pt x="449859" y="130505"/>
                  </a:lnTo>
                  <a:lnTo>
                    <a:pt x="440156" y="103784"/>
                  </a:lnTo>
                  <a:lnTo>
                    <a:pt x="415709" y="36512"/>
                  </a:lnTo>
                  <a:lnTo>
                    <a:pt x="406717" y="11798"/>
                  </a:lnTo>
                  <a:lnTo>
                    <a:pt x="406717" y="103784"/>
                  </a:lnTo>
                  <a:lnTo>
                    <a:pt x="362483" y="103784"/>
                  </a:lnTo>
                  <a:lnTo>
                    <a:pt x="373532" y="70154"/>
                  </a:lnTo>
                  <a:lnTo>
                    <a:pt x="384594" y="36537"/>
                  </a:lnTo>
                  <a:lnTo>
                    <a:pt x="406717" y="103784"/>
                  </a:lnTo>
                  <a:lnTo>
                    <a:pt x="406717" y="11798"/>
                  </a:lnTo>
                  <a:lnTo>
                    <a:pt x="404152" y="4724"/>
                  </a:lnTo>
                  <a:lnTo>
                    <a:pt x="369544" y="4724"/>
                  </a:lnTo>
                  <a:lnTo>
                    <a:pt x="367766" y="5930"/>
                  </a:lnTo>
                  <a:lnTo>
                    <a:pt x="364324" y="8242"/>
                  </a:lnTo>
                  <a:lnTo>
                    <a:pt x="361556" y="15316"/>
                  </a:lnTo>
                  <a:lnTo>
                    <a:pt x="309029" y="163220"/>
                  </a:lnTo>
                  <a:lnTo>
                    <a:pt x="343585" y="163220"/>
                  </a:lnTo>
                  <a:lnTo>
                    <a:pt x="353733" y="130505"/>
                  </a:lnTo>
                  <a:lnTo>
                    <a:pt x="415455" y="130505"/>
                  </a:lnTo>
                  <a:lnTo>
                    <a:pt x="426059" y="163220"/>
                  </a:lnTo>
                  <a:lnTo>
                    <a:pt x="461733" y="163220"/>
                  </a:lnTo>
                  <a:close/>
                </a:path>
                <a:path w="502285" h="167640">
                  <a:moveTo>
                    <a:pt x="502145" y="5067"/>
                  </a:moveTo>
                  <a:lnTo>
                    <a:pt x="501434" y="5067"/>
                  </a:lnTo>
                  <a:lnTo>
                    <a:pt x="501434" y="4724"/>
                  </a:lnTo>
                  <a:lnTo>
                    <a:pt x="485305" y="4724"/>
                  </a:lnTo>
                  <a:lnTo>
                    <a:pt x="480695" y="4724"/>
                  </a:lnTo>
                  <a:lnTo>
                    <a:pt x="476770" y="6324"/>
                  </a:lnTo>
                  <a:lnTo>
                    <a:pt x="470319" y="12788"/>
                  </a:lnTo>
                  <a:lnTo>
                    <a:pt x="468718" y="16700"/>
                  </a:lnTo>
                  <a:lnTo>
                    <a:pt x="468718" y="163207"/>
                  </a:lnTo>
                  <a:lnTo>
                    <a:pt x="469442" y="163220"/>
                  </a:lnTo>
                  <a:lnTo>
                    <a:pt x="469442" y="163563"/>
                  </a:lnTo>
                  <a:lnTo>
                    <a:pt x="502145" y="163563"/>
                  </a:lnTo>
                  <a:lnTo>
                    <a:pt x="502145" y="5067"/>
                  </a:lnTo>
                  <a:close/>
                </a:path>
              </a:pathLst>
            </a:custGeom>
            <a:solidFill>
              <a:srgbClr val="FFFFFF"/>
            </a:solidFill>
          </p:spPr>
          <p:txBody>
            <a:bodyPr wrap="square" lIns="0" tIns="0" rIns="0" bIns="0" rtlCol="0"/>
            <a:lstStyle/>
            <a:p>
              <a:endParaRPr/>
            </a:p>
          </p:txBody>
        </p:sp>
      </p:grpSp>
      <p:pic>
        <p:nvPicPr>
          <p:cNvPr id="87" name="object 85">
            <a:extLst>
              <a:ext uri="{FF2B5EF4-FFF2-40B4-BE49-F238E27FC236}">
                <a16:creationId xmlns:a16="http://schemas.microsoft.com/office/drawing/2014/main" id="{37E37BB2-DD8B-A405-1716-1BC4AE09BDC4}"/>
              </a:ext>
            </a:extLst>
          </p:cNvPr>
          <p:cNvPicPr/>
          <p:nvPr/>
        </p:nvPicPr>
        <p:blipFill>
          <a:blip r:embed="rId5" cstate="print"/>
          <a:stretch>
            <a:fillRect/>
          </a:stretch>
        </p:blipFill>
        <p:spPr>
          <a:xfrm>
            <a:off x="3067432" y="466882"/>
            <a:ext cx="1509582" cy="840709"/>
          </a:xfrm>
          <a:prstGeom prst="rect">
            <a:avLst/>
          </a:prstGeom>
        </p:spPr>
      </p:pic>
      <p:sp>
        <p:nvSpPr>
          <p:cNvPr id="88" name="object 86">
            <a:extLst>
              <a:ext uri="{FF2B5EF4-FFF2-40B4-BE49-F238E27FC236}">
                <a16:creationId xmlns:a16="http://schemas.microsoft.com/office/drawing/2014/main" id="{16E43BF7-7EA6-39E4-E127-A79D154CF004}"/>
              </a:ext>
            </a:extLst>
          </p:cNvPr>
          <p:cNvSpPr/>
          <p:nvPr/>
        </p:nvSpPr>
        <p:spPr>
          <a:xfrm>
            <a:off x="5967871" y="421344"/>
            <a:ext cx="13335" cy="386080"/>
          </a:xfrm>
          <a:custGeom>
            <a:avLst/>
            <a:gdLst/>
            <a:ahLst/>
            <a:cxnLst/>
            <a:rect l="l" t="t" r="r" b="b"/>
            <a:pathLst>
              <a:path w="13335" h="386080">
                <a:moveTo>
                  <a:pt x="13284" y="0"/>
                </a:moveTo>
                <a:lnTo>
                  <a:pt x="0" y="0"/>
                </a:lnTo>
                <a:lnTo>
                  <a:pt x="0" y="385626"/>
                </a:lnTo>
                <a:lnTo>
                  <a:pt x="13284" y="385626"/>
                </a:lnTo>
                <a:lnTo>
                  <a:pt x="13284" y="0"/>
                </a:lnTo>
                <a:close/>
              </a:path>
            </a:pathLst>
          </a:custGeom>
          <a:solidFill>
            <a:srgbClr val="F1F1F1"/>
          </a:solidFill>
        </p:spPr>
        <p:txBody>
          <a:bodyPr wrap="square" lIns="0" tIns="0" rIns="0" bIns="0" rtlCol="0"/>
          <a:lstStyle/>
          <a:p>
            <a:endParaRPr/>
          </a:p>
        </p:txBody>
      </p:sp>
      <p:sp>
        <p:nvSpPr>
          <p:cNvPr id="89" name="object 5">
            <a:extLst>
              <a:ext uri="{FF2B5EF4-FFF2-40B4-BE49-F238E27FC236}">
                <a16:creationId xmlns:a16="http://schemas.microsoft.com/office/drawing/2014/main" id="{C912F531-BA36-E1D8-A5F4-8CAA0214CFBF}"/>
              </a:ext>
            </a:extLst>
          </p:cNvPr>
          <p:cNvSpPr txBox="1">
            <a:spLocks/>
          </p:cNvSpPr>
          <p:nvPr/>
        </p:nvSpPr>
        <p:spPr>
          <a:xfrm>
            <a:off x="3433280" y="3760071"/>
            <a:ext cx="5827703" cy="627095"/>
          </a:xfrm>
          <a:prstGeom prst="rect">
            <a:avLst/>
          </a:prstGeom>
        </p:spPr>
        <p:txBody>
          <a:bodyPr vert="horz" wrap="square" lIns="0" tIns="1143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90"/>
              </a:spcBef>
            </a:pPr>
            <a:r>
              <a:rPr lang="en-IN" sz="4000" dirty="0">
                <a:solidFill>
                  <a:schemeClr val="bg1"/>
                </a:solidFill>
                <a:latin typeface="Poppins Medium" pitchFamily="2" charset="77"/>
                <a:cs typeface="Poppins Medium" pitchFamily="2" charset="77"/>
              </a:rPr>
              <a:t>Innovate to Transform</a:t>
            </a:r>
            <a:endParaRPr lang="en-IN" sz="4000" spc="-20" dirty="0">
              <a:solidFill>
                <a:schemeClr val="bg1"/>
              </a:solidFill>
              <a:latin typeface="Poppins Medium" pitchFamily="2" charset="77"/>
              <a:cs typeface="Poppins Medium" pitchFamily="2" charset="77"/>
            </a:endParaRPr>
          </a:p>
        </p:txBody>
      </p:sp>
      <p:pic>
        <p:nvPicPr>
          <p:cNvPr id="90" name="Picture 89" descr="A colorful hexagon and white text&#10;&#10;AI-generated content may be incorrect.">
            <a:extLst>
              <a:ext uri="{FF2B5EF4-FFF2-40B4-BE49-F238E27FC236}">
                <a16:creationId xmlns:a16="http://schemas.microsoft.com/office/drawing/2014/main" id="{762E6036-E335-4E1F-FAC0-33F3C990BACF}"/>
              </a:ext>
            </a:extLst>
          </p:cNvPr>
          <p:cNvPicPr>
            <a:picLocks noChangeAspect="1"/>
          </p:cNvPicPr>
          <p:nvPr/>
        </p:nvPicPr>
        <p:blipFill>
          <a:blip r:embed="rId6"/>
          <a:stretch>
            <a:fillRect/>
          </a:stretch>
        </p:blipFill>
        <p:spPr>
          <a:xfrm>
            <a:off x="3729022" y="1391117"/>
            <a:ext cx="4088147" cy="1829994"/>
          </a:xfrm>
          <a:prstGeom prst="rect">
            <a:avLst/>
          </a:prstGeom>
        </p:spPr>
      </p:pic>
      <p:pic>
        <p:nvPicPr>
          <p:cNvPr id="3" name="Picture 2">
            <a:extLst>
              <a:ext uri="{FF2B5EF4-FFF2-40B4-BE49-F238E27FC236}">
                <a16:creationId xmlns:a16="http://schemas.microsoft.com/office/drawing/2014/main" id="{3834D001-EEA2-ABDB-F76A-A957515D1F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6712" y="172724"/>
            <a:ext cx="1268655" cy="732657"/>
          </a:xfrm>
          <a:prstGeom prst="rect">
            <a:avLst/>
          </a:prstGeom>
        </p:spPr>
      </p:pic>
    </p:spTree>
    <p:extLst>
      <p:ext uri="{BB962C8B-B14F-4D97-AF65-F5344CB8AC3E}">
        <p14:creationId xmlns:p14="http://schemas.microsoft.com/office/powerpoint/2010/main" val="266393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170A-A2B8-C377-3A32-D5967F616A41}"/>
            </a:ext>
          </a:extLst>
        </p:cNvPr>
        <p:cNvGrpSpPr/>
        <p:nvPr/>
      </p:nvGrpSpPr>
      <p:grpSpPr>
        <a:xfrm>
          <a:off x="0" y="0"/>
          <a:ext cx="0" cy="0"/>
          <a:chOff x="0" y="0"/>
          <a:chExt cx="0" cy="0"/>
        </a:xfrm>
      </p:grpSpPr>
      <p:pic>
        <p:nvPicPr>
          <p:cNvPr id="3" name="object 2">
            <a:extLst>
              <a:ext uri="{FF2B5EF4-FFF2-40B4-BE49-F238E27FC236}">
                <a16:creationId xmlns:a16="http://schemas.microsoft.com/office/drawing/2014/main" id="{E7CCA102-0EF5-2028-31BC-EA1B7E90BFD2}"/>
              </a:ext>
            </a:extLst>
          </p:cNvPr>
          <p:cNvPicPr>
            <a:picLocks noGrp="1" noRot="1" noMove="1" noResize="1" noEditPoints="1" noAdjustHandles="1" noChangeArrowheads="1" noChangeShapeType="1" noCrop="1"/>
          </p:cNvPicPr>
          <p:nvPr/>
        </p:nvPicPr>
        <p:blipFill>
          <a:blip r:embed="rId2" cstate="print"/>
          <a:srcRect t="3523" r="1" b="40238"/>
          <a:stretch/>
        </p:blipFill>
        <p:spPr>
          <a:xfrm>
            <a:off x="20" y="1282"/>
            <a:ext cx="12191980" cy="6856718"/>
          </a:xfrm>
          <a:prstGeom prst="rect">
            <a:avLst/>
          </a:prstGeom>
        </p:spPr>
      </p:pic>
      <p:sp>
        <p:nvSpPr>
          <p:cNvPr id="91" name="object 3">
            <a:extLst>
              <a:ext uri="{FF2B5EF4-FFF2-40B4-BE49-F238E27FC236}">
                <a16:creationId xmlns:a16="http://schemas.microsoft.com/office/drawing/2014/main" id="{FC94ADE3-802B-B9F1-95ED-204BA1A2ADAC}"/>
              </a:ext>
            </a:extLst>
          </p:cNvPr>
          <p:cNvSpPr txBox="1"/>
          <p:nvPr/>
        </p:nvSpPr>
        <p:spPr>
          <a:xfrm>
            <a:off x="6781580" y="3429000"/>
            <a:ext cx="3999416" cy="641842"/>
          </a:xfrm>
          <a:prstGeom prst="rect">
            <a:avLst/>
          </a:prstGeom>
        </p:spPr>
        <p:txBody>
          <a:bodyPr vert="horz" wrap="square" lIns="0" tIns="84455" rIns="0" bIns="0" rtlCol="0">
            <a:spAutoFit/>
          </a:bodyPr>
          <a:lstStyle/>
          <a:p>
            <a:pPr algn="ctr">
              <a:lnSpc>
                <a:spcPct val="100000"/>
              </a:lnSpc>
              <a:spcBef>
                <a:spcPts val="665"/>
              </a:spcBef>
            </a:pPr>
            <a:r>
              <a:rPr b="1" i="1" dirty="0">
                <a:solidFill>
                  <a:srgbClr val="FFFFFF"/>
                </a:solidFill>
                <a:latin typeface="Poppins SemiBold"/>
                <a:cs typeface="Poppins SemiBold"/>
              </a:rPr>
              <a:t>SHRI</a:t>
            </a:r>
            <a:r>
              <a:rPr b="1" i="1" spc="135" dirty="0">
                <a:solidFill>
                  <a:srgbClr val="FFFFFF"/>
                </a:solidFill>
                <a:latin typeface="Poppins SemiBold"/>
                <a:cs typeface="Poppins SemiBold"/>
              </a:rPr>
              <a:t> </a:t>
            </a:r>
            <a:r>
              <a:rPr b="1" i="1" dirty="0">
                <a:solidFill>
                  <a:srgbClr val="FFFFFF"/>
                </a:solidFill>
                <a:latin typeface="Poppins SemiBold"/>
                <a:cs typeface="Poppins SemiBold"/>
              </a:rPr>
              <a:t>NARENDRA</a:t>
            </a:r>
            <a:r>
              <a:rPr b="1" i="1" spc="145" dirty="0">
                <a:solidFill>
                  <a:srgbClr val="FFFFFF"/>
                </a:solidFill>
                <a:latin typeface="Poppins SemiBold"/>
                <a:cs typeface="Poppins SemiBold"/>
              </a:rPr>
              <a:t> </a:t>
            </a:r>
            <a:r>
              <a:rPr b="1" i="1" spc="-20" dirty="0">
                <a:solidFill>
                  <a:srgbClr val="FFFFFF"/>
                </a:solidFill>
                <a:latin typeface="Poppins SemiBold"/>
                <a:cs typeface="Poppins SemiBold"/>
              </a:rPr>
              <a:t>MODI</a:t>
            </a:r>
            <a:endParaRPr dirty="0">
              <a:latin typeface="Poppins SemiBold"/>
              <a:cs typeface="Poppins SemiBold"/>
            </a:endParaRPr>
          </a:p>
          <a:p>
            <a:pPr algn="ctr">
              <a:lnSpc>
                <a:spcPct val="100000"/>
              </a:lnSpc>
              <a:spcBef>
                <a:spcPts val="459"/>
              </a:spcBef>
            </a:pPr>
            <a:r>
              <a:rPr sz="1400" dirty="0">
                <a:solidFill>
                  <a:srgbClr val="FFFFFF"/>
                </a:solidFill>
                <a:latin typeface="Poppins"/>
                <a:cs typeface="Poppins"/>
              </a:rPr>
              <a:t>Hon’ble</a:t>
            </a:r>
            <a:r>
              <a:rPr sz="1400" spc="55" dirty="0">
                <a:solidFill>
                  <a:srgbClr val="FFFFFF"/>
                </a:solidFill>
                <a:latin typeface="Poppins"/>
                <a:cs typeface="Poppins"/>
              </a:rPr>
              <a:t> </a:t>
            </a:r>
            <a:r>
              <a:rPr sz="1400" dirty="0">
                <a:solidFill>
                  <a:srgbClr val="FFFFFF"/>
                </a:solidFill>
                <a:latin typeface="Poppins"/>
                <a:cs typeface="Poppins"/>
              </a:rPr>
              <a:t>PM</a:t>
            </a:r>
            <a:r>
              <a:rPr sz="1400" spc="55" dirty="0">
                <a:solidFill>
                  <a:srgbClr val="FFFFFF"/>
                </a:solidFill>
                <a:latin typeface="Poppins"/>
                <a:cs typeface="Poppins"/>
              </a:rPr>
              <a:t> </a:t>
            </a:r>
            <a:r>
              <a:rPr sz="1400" dirty="0">
                <a:solidFill>
                  <a:srgbClr val="FFFFFF"/>
                </a:solidFill>
                <a:latin typeface="Poppins"/>
                <a:cs typeface="Poppins"/>
              </a:rPr>
              <a:t>at</a:t>
            </a:r>
            <a:r>
              <a:rPr sz="1400" spc="55" dirty="0">
                <a:solidFill>
                  <a:srgbClr val="FFFFFF"/>
                </a:solidFill>
                <a:latin typeface="Poppins"/>
                <a:cs typeface="Poppins"/>
              </a:rPr>
              <a:t> </a:t>
            </a:r>
            <a:r>
              <a:rPr sz="1400" dirty="0">
                <a:solidFill>
                  <a:srgbClr val="FFFFFF"/>
                </a:solidFill>
                <a:latin typeface="Poppins"/>
                <a:cs typeface="Poppins"/>
              </a:rPr>
              <a:t>the</a:t>
            </a:r>
            <a:r>
              <a:rPr sz="1400" spc="55" dirty="0">
                <a:solidFill>
                  <a:srgbClr val="FFFFFF"/>
                </a:solidFill>
                <a:latin typeface="Poppins"/>
                <a:cs typeface="Poppins"/>
              </a:rPr>
              <a:t> </a:t>
            </a:r>
            <a:r>
              <a:rPr sz="1400" dirty="0">
                <a:solidFill>
                  <a:srgbClr val="FFFFFF"/>
                </a:solidFill>
                <a:latin typeface="Poppins"/>
                <a:cs typeface="Poppins"/>
              </a:rPr>
              <a:t>inauguration</a:t>
            </a:r>
            <a:r>
              <a:rPr sz="1400" spc="55" dirty="0">
                <a:solidFill>
                  <a:srgbClr val="FFFFFF"/>
                </a:solidFill>
                <a:latin typeface="Poppins"/>
                <a:cs typeface="Poppins"/>
              </a:rPr>
              <a:t> </a:t>
            </a:r>
            <a:r>
              <a:rPr sz="1400" dirty="0">
                <a:solidFill>
                  <a:srgbClr val="FFFFFF"/>
                </a:solidFill>
                <a:latin typeface="Poppins"/>
                <a:cs typeface="Poppins"/>
              </a:rPr>
              <a:t>of</a:t>
            </a:r>
            <a:r>
              <a:rPr sz="1400" spc="55" dirty="0">
                <a:solidFill>
                  <a:srgbClr val="FFFFFF"/>
                </a:solidFill>
                <a:latin typeface="Poppins"/>
                <a:cs typeface="Poppins"/>
              </a:rPr>
              <a:t> </a:t>
            </a:r>
            <a:r>
              <a:rPr sz="1400" dirty="0">
                <a:solidFill>
                  <a:srgbClr val="FFFFFF"/>
                </a:solidFill>
                <a:latin typeface="Poppins"/>
                <a:cs typeface="Poppins"/>
              </a:rPr>
              <a:t>IMC</a:t>
            </a:r>
            <a:r>
              <a:rPr sz="1400" spc="55" dirty="0">
                <a:solidFill>
                  <a:srgbClr val="FFFFFF"/>
                </a:solidFill>
                <a:latin typeface="Poppins"/>
                <a:cs typeface="Poppins"/>
              </a:rPr>
              <a:t> </a:t>
            </a:r>
            <a:r>
              <a:rPr sz="1400" spc="-20" dirty="0">
                <a:solidFill>
                  <a:srgbClr val="FFFFFF"/>
                </a:solidFill>
                <a:latin typeface="Poppins"/>
                <a:cs typeface="Poppins"/>
              </a:rPr>
              <a:t>2024</a:t>
            </a:r>
            <a:endParaRPr sz="1400" dirty="0">
              <a:latin typeface="Poppins"/>
              <a:cs typeface="Poppins"/>
            </a:endParaRPr>
          </a:p>
        </p:txBody>
      </p:sp>
      <p:sp>
        <p:nvSpPr>
          <p:cNvPr id="2" name="TextBox 1">
            <a:extLst>
              <a:ext uri="{FF2B5EF4-FFF2-40B4-BE49-F238E27FC236}">
                <a16:creationId xmlns:a16="http://schemas.microsoft.com/office/drawing/2014/main" id="{6FCADC82-D078-6879-5D61-04F186BB541A}"/>
              </a:ext>
            </a:extLst>
          </p:cNvPr>
          <p:cNvSpPr txBox="1"/>
          <p:nvPr/>
        </p:nvSpPr>
        <p:spPr bwMode="auto">
          <a:xfrm>
            <a:off x="6096000" y="1362457"/>
            <a:ext cx="5370576" cy="1938992"/>
          </a:xfrm>
          <a:prstGeom prst="rect">
            <a:avLst/>
          </a:prstGeom>
          <a:noFill/>
        </p:spPr>
        <p:txBody>
          <a:bodyPr wrap="square">
            <a:spAutoFit/>
          </a:bodyPr>
          <a:lstStyle/>
          <a:p>
            <a:pPr algn="ctr" eaLnBrk="1" fontAlgn="auto" hangingPunct="1">
              <a:spcBef>
                <a:spcPts val="0"/>
              </a:spcBef>
              <a:spcAft>
                <a:spcPts val="0"/>
              </a:spcAft>
              <a:defRPr/>
            </a:pPr>
            <a:r>
              <a:rPr lang="en-US" sz="4000" dirty="0">
                <a:solidFill>
                  <a:schemeClr val="bg1"/>
                </a:solidFill>
                <a:latin typeface="Manrope ExtraBold" pitchFamily="2" charset="0"/>
              </a:rPr>
              <a:t>“Bharat has democratized digital technology.”</a:t>
            </a:r>
          </a:p>
        </p:txBody>
      </p:sp>
      <p:pic>
        <p:nvPicPr>
          <p:cNvPr id="4" name="Picture 3">
            <a:extLst>
              <a:ext uri="{FF2B5EF4-FFF2-40B4-BE49-F238E27FC236}">
                <a16:creationId xmlns:a16="http://schemas.microsoft.com/office/drawing/2014/main" id="{776C25A4-9924-27B4-2876-721601E98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9648" y="264294"/>
            <a:ext cx="1091184" cy="887850"/>
          </a:xfrm>
          <a:prstGeom prst="rect">
            <a:avLst/>
          </a:prstGeom>
        </p:spPr>
      </p:pic>
    </p:spTree>
    <p:extLst>
      <p:ext uri="{BB962C8B-B14F-4D97-AF65-F5344CB8AC3E}">
        <p14:creationId xmlns:p14="http://schemas.microsoft.com/office/powerpoint/2010/main" val="37516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F6E4496F-B240-F566-B30A-0CFD6755CBC9}"/>
              </a:ext>
            </a:extLst>
          </p:cNvPr>
          <p:cNvPicPr>
            <a:picLocks noChangeAspect="1"/>
          </p:cNvPicPr>
          <p:nvPr/>
        </p:nvPicPr>
        <p:blipFill>
          <a:blip r:embed="rId2">
            <a:alphaModFix amt="20000"/>
          </a:blip>
          <a:stretch>
            <a:fillRect/>
          </a:stretch>
        </p:blipFill>
        <p:spPr>
          <a:xfrm>
            <a:off x="0" y="0"/>
            <a:ext cx="12192000" cy="6854412"/>
          </a:xfrm>
          <a:prstGeom prst="rect">
            <a:avLst/>
          </a:prstGeom>
        </p:spPr>
      </p:pic>
      <p:pic>
        <p:nvPicPr>
          <p:cNvPr id="26" name="Graphic 12">
            <a:extLst>
              <a:ext uri="{FF2B5EF4-FFF2-40B4-BE49-F238E27FC236}">
                <a16:creationId xmlns:a16="http://schemas.microsoft.com/office/drawing/2014/main" id="{22602425-5FD8-A344-F92A-6471E65BFD51}"/>
              </a:ext>
            </a:extLst>
          </p:cNvPr>
          <p:cNvPicPr>
            <a:picLocks noChangeAspect="1"/>
          </p:cNvPicPr>
          <p:nvPr/>
        </p:nvPicPr>
        <p:blipFill>
          <a:blip r:embed="rId3">
            <a:alphaModFix amt="70000"/>
          </a:blip>
          <a:stretch>
            <a:fillRect/>
          </a:stretch>
        </p:blipFill>
        <p:spPr>
          <a:xfrm>
            <a:off x="-1210" y="0"/>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grpSp>
        <p:nvGrpSpPr>
          <p:cNvPr id="52" name="Group 51">
            <a:extLst>
              <a:ext uri="{FF2B5EF4-FFF2-40B4-BE49-F238E27FC236}">
                <a16:creationId xmlns:a16="http://schemas.microsoft.com/office/drawing/2014/main" id="{33102804-50D2-1B24-74BA-D6BA32D2F421}"/>
              </a:ext>
            </a:extLst>
          </p:cNvPr>
          <p:cNvGrpSpPr/>
          <p:nvPr/>
        </p:nvGrpSpPr>
        <p:grpSpPr>
          <a:xfrm>
            <a:off x="1951955" y="2271023"/>
            <a:ext cx="8285669" cy="3055424"/>
            <a:chOff x="553529" y="3171140"/>
            <a:chExt cx="8285669" cy="3055424"/>
          </a:xfrm>
          <a:solidFill>
            <a:schemeClr val="bg1"/>
          </a:solidFill>
        </p:grpSpPr>
        <p:sp>
          <p:nvSpPr>
            <p:cNvPr id="41" name="Rectangle: Rounded Corners 40">
              <a:extLst>
                <a:ext uri="{FF2B5EF4-FFF2-40B4-BE49-F238E27FC236}">
                  <a16:creationId xmlns:a16="http://schemas.microsoft.com/office/drawing/2014/main" id="{065B92A8-85B8-AA83-BFB7-616073BEF0E5}"/>
                </a:ext>
              </a:extLst>
            </p:cNvPr>
            <p:cNvSpPr/>
            <p:nvPr/>
          </p:nvSpPr>
          <p:spPr bwMode="auto">
            <a:xfrm>
              <a:off x="553529" y="3171140"/>
              <a:ext cx="2687106" cy="1469244"/>
            </a:xfrm>
            <a:prstGeom prst="roundRect">
              <a:avLst>
                <a:gd name="adj" fmla="val 8328"/>
              </a:avLst>
            </a:prstGeom>
            <a:grpFill/>
            <a:ln w="19050">
              <a:no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latin typeface="Arial" panose="020B0604020202020204" pitchFamily="34" charset="0"/>
                  <a:ea typeface="Lato Black" panose="020F0502020204030203" pitchFamily="34" charset="0"/>
                  <a:cs typeface="Arial" panose="020B0604020202020204" pitchFamily="34" charset="0"/>
                </a:rPr>
                <a:t>Venue:</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Yashobhoomi, </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New Delhi</a:t>
              </a:r>
              <a:endParaRPr lang="en-US" dirty="0">
                <a:solidFill>
                  <a:schemeClr val="tx1"/>
                </a:solidFill>
                <a:latin typeface="Arial" panose="020B0604020202020204" pitchFamily="34" charset="0"/>
                <a:ea typeface="Lato Black" panose="020F0502020204030203"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AC18C8B7-B36B-5A84-0A5C-57D5E4EE86B9}"/>
                </a:ext>
              </a:extLst>
            </p:cNvPr>
            <p:cNvSpPr/>
            <p:nvPr/>
          </p:nvSpPr>
          <p:spPr bwMode="auto">
            <a:xfrm>
              <a:off x="3351590" y="3171140"/>
              <a:ext cx="2687106" cy="1469244"/>
            </a:xfrm>
            <a:prstGeom prst="roundRect">
              <a:avLst>
                <a:gd name="adj" fmla="val 8328"/>
              </a:avLst>
            </a:prstGeom>
            <a:grpFill/>
            <a:ln w="19050">
              <a:no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latin typeface="Arial" panose="020B0604020202020204" pitchFamily="34" charset="0"/>
                  <a:ea typeface="Lato Black" panose="020F0502020204030203" pitchFamily="34" charset="0"/>
                  <a:cs typeface="Arial" panose="020B0604020202020204" pitchFamily="34" charset="0"/>
                </a:rPr>
                <a:t>Expo Dates:</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8-11 October, 2025</a:t>
              </a:r>
              <a:endParaRPr lang="en-US" dirty="0">
                <a:solidFill>
                  <a:schemeClr val="tx1"/>
                </a:solidFill>
                <a:latin typeface="Arial" panose="020B0604020202020204" pitchFamily="34" charset="0"/>
                <a:ea typeface="Lato Black" panose="020F0502020204030203"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BF97C1A2-F6A1-B00A-6971-9FFB241ABC3A}"/>
                </a:ext>
              </a:extLst>
            </p:cNvPr>
            <p:cNvSpPr/>
            <p:nvPr/>
          </p:nvSpPr>
          <p:spPr bwMode="auto">
            <a:xfrm>
              <a:off x="6152092" y="3171140"/>
              <a:ext cx="2687106" cy="1469244"/>
            </a:xfrm>
            <a:prstGeom prst="roundRect">
              <a:avLst>
                <a:gd name="adj" fmla="val 8328"/>
              </a:avLst>
            </a:prstGeom>
            <a:grpFill/>
            <a:ln w="19050">
              <a:no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latin typeface="Arial" panose="020B0604020202020204" pitchFamily="34" charset="0"/>
                  <a:ea typeface="Lato Black" panose="020F0502020204030203" pitchFamily="34" charset="0"/>
                  <a:cs typeface="Arial" panose="020B0604020202020204" pitchFamily="34" charset="0"/>
                </a:rPr>
                <a:t>Theme:</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Innovate to</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Transform</a:t>
              </a:r>
              <a:endParaRPr lang="en-US" dirty="0">
                <a:solidFill>
                  <a:schemeClr val="tx1"/>
                </a:solidFill>
                <a:latin typeface="Arial" panose="020B0604020202020204" pitchFamily="34" charset="0"/>
                <a:ea typeface="Lato Black" panose="020F0502020204030203"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A660EF2A-0459-722C-4878-F1D7989F10CC}"/>
                </a:ext>
              </a:extLst>
            </p:cNvPr>
            <p:cNvSpPr/>
            <p:nvPr/>
          </p:nvSpPr>
          <p:spPr bwMode="auto">
            <a:xfrm>
              <a:off x="2089721" y="4757320"/>
              <a:ext cx="2687106" cy="1469244"/>
            </a:xfrm>
            <a:prstGeom prst="roundRect">
              <a:avLst>
                <a:gd name="adj" fmla="val 8328"/>
              </a:avLst>
            </a:prstGeom>
            <a:grpFill/>
            <a:ln w="19050">
              <a:no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latin typeface="Arial" panose="020B0604020202020204" pitchFamily="34" charset="0"/>
                  <a:ea typeface="Lato Black" panose="020F0502020204030203" pitchFamily="34" charset="0"/>
                  <a:cs typeface="Arial" panose="020B0604020202020204" pitchFamily="34" charset="0"/>
                </a:rPr>
                <a:t>Exhibition</a:t>
              </a:r>
            </a:p>
            <a:p>
              <a:pPr algn="ctr" eaLnBrk="1" fontAlgn="auto" hangingPunct="1">
                <a:spcBef>
                  <a:spcPts val="0"/>
                </a:spcBef>
                <a:spcAft>
                  <a:spcPts val="0"/>
                </a:spcAft>
                <a:defRPr/>
              </a:pPr>
              <a:r>
                <a:rPr lang="en-US" sz="2200" b="1" dirty="0">
                  <a:solidFill>
                    <a:schemeClr val="tx1"/>
                  </a:solidFill>
                  <a:latin typeface="Arial" panose="020B0604020202020204" pitchFamily="34" charset="0"/>
                  <a:ea typeface="Lato Black" panose="020F0502020204030203" pitchFamily="34" charset="0"/>
                  <a:cs typeface="Arial" panose="020B0604020202020204" pitchFamily="34" charset="0"/>
                </a:rPr>
                <a:t>Halls:</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Hall 1 &amp; 2</a:t>
              </a:r>
              <a:endParaRPr lang="en-US" dirty="0">
                <a:solidFill>
                  <a:schemeClr val="tx1"/>
                </a:solidFill>
                <a:latin typeface="Arial" panose="020B0604020202020204" pitchFamily="34" charset="0"/>
                <a:ea typeface="Lato Black" panose="020F0502020204030203"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B6581F4F-B4E5-D444-F2EC-30812EC8F2A3}"/>
                </a:ext>
              </a:extLst>
            </p:cNvPr>
            <p:cNvSpPr/>
            <p:nvPr/>
          </p:nvSpPr>
          <p:spPr bwMode="auto">
            <a:xfrm>
              <a:off x="4887782" y="4757320"/>
              <a:ext cx="2687106" cy="1469244"/>
            </a:xfrm>
            <a:prstGeom prst="roundRect">
              <a:avLst>
                <a:gd name="adj" fmla="val 8328"/>
              </a:avLst>
            </a:prstGeom>
            <a:grpFill/>
            <a:ln w="19050">
              <a:no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latin typeface="Arial" panose="020B0604020202020204" pitchFamily="34" charset="0"/>
                  <a:ea typeface="Lato Black" panose="020F0502020204030203" pitchFamily="34" charset="0"/>
                  <a:cs typeface="Arial" panose="020B0604020202020204" pitchFamily="34" charset="0"/>
                </a:rPr>
                <a:t>Build up Dates:</a:t>
              </a:r>
            </a:p>
            <a:p>
              <a:pPr algn="ctr" eaLnBrk="1" fontAlgn="auto" hangingPunct="1">
                <a:spcBef>
                  <a:spcPts val="0"/>
                </a:spcBef>
                <a:spcAft>
                  <a:spcPts val="0"/>
                </a:spcAft>
                <a:defRPr/>
              </a:pPr>
              <a:r>
                <a:rPr lang="en-US" sz="2000" dirty="0">
                  <a:solidFill>
                    <a:schemeClr val="tx1"/>
                  </a:solidFill>
                  <a:latin typeface="Arial" panose="020B0604020202020204" pitchFamily="34" charset="0"/>
                  <a:ea typeface="Lato Black" panose="020F0502020204030203" pitchFamily="34" charset="0"/>
                  <a:cs typeface="Arial" panose="020B0604020202020204" pitchFamily="34" charset="0"/>
                </a:rPr>
                <a:t>3-7 October, 2025</a:t>
              </a:r>
              <a:endParaRPr lang="en-US" dirty="0">
                <a:solidFill>
                  <a:schemeClr val="tx1"/>
                </a:solidFill>
                <a:latin typeface="Arial" panose="020B0604020202020204" pitchFamily="34" charset="0"/>
                <a:ea typeface="Lato Black" panose="020F0502020204030203" pitchFamily="34" charset="0"/>
                <a:cs typeface="Arial" panose="020B0604020202020204" pitchFamily="34" charset="0"/>
              </a:endParaRPr>
            </a:p>
          </p:txBody>
        </p:sp>
      </p:grpSp>
      <p:sp>
        <p:nvSpPr>
          <p:cNvPr id="55" name="TextBox 54">
            <a:extLst>
              <a:ext uri="{FF2B5EF4-FFF2-40B4-BE49-F238E27FC236}">
                <a16:creationId xmlns:a16="http://schemas.microsoft.com/office/drawing/2014/main" id="{FD4AAE8B-B6AF-E2AE-5B74-86CC23608214}"/>
              </a:ext>
            </a:extLst>
          </p:cNvPr>
          <p:cNvSpPr txBox="1"/>
          <p:nvPr/>
        </p:nvSpPr>
        <p:spPr bwMode="auto">
          <a:xfrm>
            <a:off x="4336351" y="1119362"/>
            <a:ext cx="3519298" cy="830997"/>
          </a:xfrm>
          <a:prstGeom prst="rect">
            <a:avLst/>
          </a:prstGeom>
          <a:noFill/>
        </p:spPr>
        <p:txBody>
          <a:bodyPr wrap="square">
            <a:spAutoFit/>
          </a:bodyPr>
          <a:lstStyle/>
          <a:p>
            <a:pPr algn="ctr" eaLnBrk="1" fontAlgn="auto" hangingPunct="1">
              <a:spcBef>
                <a:spcPts val="0"/>
              </a:spcBef>
              <a:spcAft>
                <a:spcPts val="0"/>
              </a:spcAft>
              <a:defRPr/>
            </a:pPr>
            <a:r>
              <a:rPr lang="en-US" sz="4800" b="1" dirty="0">
                <a:gradFill flip="none" rotWithShape="1">
                  <a:gsLst>
                    <a:gs pos="97126">
                      <a:srgbClr val="EB2B26"/>
                    </a:gs>
                    <a:gs pos="73000">
                      <a:srgbClr val="FA9F1B"/>
                    </a:gs>
                    <a:gs pos="49000">
                      <a:srgbClr val="56AB50"/>
                    </a:gs>
                    <a:gs pos="24000">
                      <a:srgbClr val="027FB9"/>
                    </a:gs>
                    <a:gs pos="0">
                      <a:srgbClr val="8B5B97"/>
                    </a:gs>
                  </a:gsLst>
                  <a:path path="circle">
                    <a:fillToRect l="100000" b="100000"/>
                  </a:path>
                  <a:tileRect t="-100000" r="-100000"/>
                </a:gradFill>
                <a:latin typeface="Arial" panose="020B0604020202020204" pitchFamily="34" charset="0"/>
                <a:cs typeface="Arial" panose="020B0604020202020204" pitchFamily="34" charset="0"/>
              </a:rPr>
              <a:t>IMC 2025</a:t>
            </a:r>
          </a:p>
        </p:txBody>
      </p:sp>
      <p:pic>
        <p:nvPicPr>
          <p:cNvPr id="2" name="Picture 1">
            <a:extLst>
              <a:ext uri="{FF2B5EF4-FFF2-40B4-BE49-F238E27FC236}">
                <a16:creationId xmlns:a16="http://schemas.microsoft.com/office/drawing/2014/main" id="{058C1B2A-711A-8491-6F09-CC6E6CF1B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6808" y="348218"/>
            <a:ext cx="954024" cy="771144"/>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Graphic 12">
            <a:extLst>
              <a:ext uri="{FF2B5EF4-FFF2-40B4-BE49-F238E27FC236}">
                <a16:creationId xmlns:a16="http://schemas.microsoft.com/office/drawing/2014/main" id="{2A6446C0-8C1F-67C8-8069-F267622F8481}"/>
              </a:ext>
            </a:extLst>
          </p:cNvPr>
          <p:cNvPicPr>
            <a:picLocks noChangeAspect="1"/>
          </p:cNvPicPr>
          <p:nvPr/>
        </p:nvPicPr>
        <p:blipFill>
          <a:blip r:embed="rId2">
            <a:alphaModFix amt="70000"/>
          </a:blip>
          <a:stretch>
            <a:fillRect/>
          </a:stretch>
        </p:blipFill>
        <p:spPr>
          <a:xfrm>
            <a:off x="0" y="3588"/>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sp>
        <p:nvSpPr>
          <p:cNvPr id="44074" name="TextBox 24">
            <a:extLst>
              <a:ext uri="{FF2B5EF4-FFF2-40B4-BE49-F238E27FC236}">
                <a16:creationId xmlns:a16="http://schemas.microsoft.com/office/drawing/2014/main" id="{DF250707-8094-69AA-EA6A-10E1BDBE0648}"/>
              </a:ext>
            </a:extLst>
          </p:cNvPr>
          <p:cNvSpPr txBox="1">
            <a:spLocks noChangeArrowheads="1"/>
          </p:cNvSpPr>
          <p:nvPr/>
        </p:nvSpPr>
        <p:spPr bwMode="auto">
          <a:xfrm>
            <a:off x="3158393" y="783996"/>
            <a:ext cx="5681291" cy="58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3200" b="1" dirty="0">
                <a:solidFill>
                  <a:schemeClr val="bg1"/>
                </a:solidFill>
                <a:latin typeface="Arial" panose="020B0604020202020204" pitchFamily="34" charset="0"/>
                <a:cs typeface="Arial" panose="020B0604020202020204" pitchFamily="34" charset="0"/>
              </a:rPr>
              <a:t>Reach, Resonance &amp; </a:t>
            </a:r>
            <a:endParaRPr lang="en-US" altLang="en-US" sz="3200" b="1" dirty="0">
              <a:solidFill>
                <a:schemeClr val="bg1"/>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A7855655-E1B3-B0ED-0DEB-03A0026CB6DC}"/>
              </a:ext>
            </a:extLst>
          </p:cNvPr>
          <p:cNvGrpSpPr/>
          <p:nvPr/>
        </p:nvGrpSpPr>
        <p:grpSpPr>
          <a:xfrm>
            <a:off x="935855" y="2368366"/>
            <a:ext cx="10340034" cy="3515600"/>
            <a:chOff x="1743740" y="2959727"/>
            <a:chExt cx="8803758" cy="2993268"/>
          </a:xfrm>
        </p:grpSpPr>
        <p:cxnSp>
          <p:nvCxnSpPr>
            <p:cNvPr id="7" name="直接连接符 22">
              <a:extLst>
                <a:ext uri="{FF2B5EF4-FFF2-40B4-BE49-F238E27FC236}">
                  <a16:creationId xmlns:a16="http://schemas.microsoft.com/office/drawing/2014/main" id="{C0848F7C-2B9A-E813-E1BA-CDFE3EB9B60B}"/>
                </a:ext>
              </a:extLst>
            </p:cNvPr>
            <p:cNvCxnSpPr>
              <a:cxnSpLocks/>
            </p:cNvCxnSpPr>
            <p:nvPr/>
          </p:nvCxnSpPr>
          <p:spPr>
            <a:xfrm>
              <a:off x="1743740" y="4461502"/>
              <a:ext cx="8803758" cy="0"/>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E684410B-BE33-58E7-1AD4-76A75BBE1190}"/>
                </a:ext>
              </a:extLst>
            </p:cNvPr>
            <p:cNvSpPr/>
            <p:nvPr/>
          </p:nvSpPr>
          <p:spPr bwMode="auto">
            <a:xfrm>
              <a:off x="2234130"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150k+</a:t>
              </a:r>
            </a:p>
            <a:p>
              <a:pPr algn="ctr" eaLnBrk="1" fontAlgn="auto" hangingPunct="1">
                <a:spcBef>
                  <a:spcPts val="0"/>
                </a:spcBef>
                <a:spcAft>
                  <a:spcPts val="0"/>
                </a:spcAft>
                <a:defRPr/>
              </a:pPr>
              <a:r>
                <a:rPr lang="en-IN" sz="1600" dirty="0">
                  <a:solidFill>
                    <a:srgbClr val="FA9F1B"/>
                  </a:solidFill>
                  <a:latin typeface="Manrope" pitchFamily="2" charset="0"/>
                </a:rPr>
                <a:t>Attendees</a:t>
              </a:r>
            </a:p>
          </p:txBody>
        </p:sp>
        <p:sp>
          <p:nvSpPr>
            <p:cNvPr id="5" name="Rectangle: Rounded Corners 4">
              <a:extLst>
                <a:ext uri="{FF2B5EF4-FFF2-40B4-BE49-F238E27FC236}">
                  <a16:creationId xmlns:a16="http://schemas.microsoft.com/office/drawing/2014/main" id="{876EE6A0-B584-D17C-A9D8-405D3B6345E4}"/>
                </a:ext>
              </a:extLst>
            </p:cNvPr>
            <p:cNvSpPr/>
            <p:nvPr/>
          </p:nvSpPr>
          <p:spPr bwMode="auto">
            <a:xfrm>
              <a:off x="4922871"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120+</a:t>
              </a:r>
            </a:p>
            <a:p>
              <a:pPr algn="ctr" eaLnBrk="1" fontAlgn="auto" hangingPunct="1">
                <a:spcBef>
                  <a:spcPts val="0"/>
                </a:spcBef>
                <a:spcAft>
                  <a:spcPts val="0"/>
                </a:spcAft>
                <a:defRPr/>
              </a:pPr>
              <a:r>
                <a:rPr lang="en-IN" sz="1600" dirty="0">
                  <a:solidFill>
                    <a:srgbClr val="FA9F1B"/>
                  </a:solidFill>
                  <a:latin typeface="Manrope" pitchFamily="2" charset="0"/>
                </a:rPr>
                <a:t>Countries</a:t>
              </a:r>
            </a:p>
          </p:txBody>
        </p:sp>
        <p:sp>
          <p:nvSpPr>
            <p:cNvPr id="9" name="Rectangle: Rounded Corners 8">
              <a:extLst>
                <a:ext uri="{FF2B5EF4-FFF2-40B4-BE49-F238E27FC236}">
                  <a16:creationId xmlns:a16="http://schemas.microsoft.com/office/drawing/2014/main" id="{97AA35DF-80EC-0C53-4AF7-9BD9AF834A26}"/>
                </a:ext>
              </a:extLst>
            </p:cNvPr>
            <p:cNvSpPr/>
            <p:nvPr/>
          </p:nvSpPr>
          <p:spPr bwMode="auto">
            <a:xfrm>
              <a:off x="7604276"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42k</a:t>
              </a:r>
              <a:r>
                <a:rPr lang="en-US" b="1" dirty="0">
                  <a:solidFill>
                    <a:schemeClr val="bg1"/>
                  </a:solidFill>
                  <a:latin typeface="Arial" panose="020B0604020202020204" pitchFamily="34" charset="0"/>
                  <a:ea typeface="Lato Black" panose="020F0502020204030203" pitchFamily="34" charset="0"/>
                  <a:cs typeface="Arial" panose="020B0604020202020204" pitchFamily="34" charset="0"/>
                </a:rPr>
                <a:t>sqm</a:t>
              </a: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a:t>
              </a:r>
            </a:p>
            <a:p>
              <a:pPr algn="ctr" eaLnBrk="1" fontAlgn="auto" hangingPunct="1">
                <a:spcBef>
                  <a:spcPts val="0"/>
                </a:spcBef>
                <a:spcAft>
                  <a:spcPts val="0"/>
                </a:spcAft>
                <a:defRPr/>
              </a:pPr>
              <a:r>
                <a:rPr lang="en-IN" sz="1600" dirty="0">
                  <a:solidFill>
                    <a:srgbClr val="FA9F1B"/>
                  </a:solidFill>
                  <a:latin typeface="Manrope" pitchFamily="2" charset="0"/>
                </a:rPr>
                <a:t>Exhibition Area</a:t>
              </a:r>
            </a:p>
          </p:txBody>
        </p:sp>
        <p:sp>
          <p:nvSpPr>
            <p:cNvPr id="13" name="Rectangle: Rounded Corners 12">
              <a:extLst>
                <a:ext uri="{FF2B5EF4-FFF2-40B4-BE49-F238E27FC236}">
                  <a16:creationId xmlns:a16="http://schemas.microsoft.com/office/drawing/2014/main" id="{7F40743B-EAE4-DCBC-5E85-B8E072D0FDE6}"/>
                </a:ext>
              </a:extLst>
            </p:cNvPr>
            <p:cNvSpPr/>
            <p:nvPr/>
          </p:nvSpPr>
          <p:spPr bwMode="auto">
            <a:xfrm>
              <a:off x="7611612" y="4698292"/>
              <a:ext cx="2459279"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500+</a:t>
              </a:r>
              <a:endParaRPr lang="en-US" sz="3200" b="1" dirty="0">
                <a:solidFill>
                  <a:schemeClr val="bg1"/>
                </a:solidFill>
                <a:latin typeface="Arial" panose="020B0604020202020204" pitchFamily="34" charset="0"/>
                <a:ea typeface="Lato Black" panose="020F0502020204030203" pitchFamily="34" charset="0"/>
                <a:cs typeface="Arial" panose="020B0604020202020204" pitchFamily="34" charset="0"/>
              </a:endParaRPr>
            </a:p>
            <a:p>
              <a:pPr algn="ctr" eaLnBrk="1" fontAlgn="auto" hangingPunct="1">
                <a:spcBef>
                  <a:spcPts val="0"/>
                </a:spcBef>
                <a:spcAft>
                  <a:spcPts val="0"/>
                </a:spcAft>
                <a:defRPr/>
              </a:pPr>
              <a:r>
                <a:rPr lang="en-IN" sz="1600" dirty="0">
                  <a:solidFill>
                    <a:srgbClr val="FA9F1B"/>
                  </a:solidFill>
                  <a:latin typeface="Manrope" pitchFamily="2" charset="0"/>
                </a:rPr>
                <a:t>Startups</a:t>
              </a:r>
            </a:p>
          </p:txBody>
        </p:sp>
        <p:sp>
          <p:nvSpPr>
            <p:cNvPr id="27" name="Rectangle: Rounded Corners 26">
              <a:extLst>
                <a:ext uri="{FF2B5EF4-FFF2-40B4-BE49-F238E27FC236}">
                  <a16:creationId xmlns:a16="http://schemas.microsoft.com/office/drawing/2014/main" id="{8DD4DBCC-E717-37BA-4B34-0165582AD094}"/>
                </a:ext>
              </a:extLst>
            </p:cNvPr>
            <p:cNvSpPr/>
            <p:nvPr/>
          </p:nvSpPr>
          <p:spPr bwMode="auto">
            <a:xfrm>
              <a:off x="2234130" y="4702045"/>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400+</a:t>
              </a:r>
              <a:endParaRPr lang="en-US" sz="3200" b="1" dirty="0">
                <a:solidFill>
                  <a:schemeClr val="bg1"/>
                </a:solidFill>
                <a:latin typeface="Arial" panose="020B0604020202020204" pitchFamily="34" charset="0"/>
                <a:ea typeface="Lato Black" panose="020F0502020204030203" pitchFamily="34" charset="0"/>
                <a:cs typeface="Arial" panose="020B0604020202020204" pitchFamily="34" charset="0"/>
              </a:endParaRPr>
            </a:p>
            <a:p>
              <a:pPr algn="ctr" eaLnBrk="1" fontAlgn="auto" hangingPunct="1">
                <a:spcBef>
                  <a:spcPts val="0"/>
                </a:spcBef>
                <a:spcAft>
                  <a:spcPts val="0"/>
                </a:spcAft>
                <a:defRPr/>
              </a:pPr>
              <a:r>
                <a:rPr lang="en-IN" sz="1600" dirty="0">
                  <a:solidFill>
                    <a:srgbClr val="FA9F1B"/>
                  </a:solidFill>
                  <a:latin typeface="Manrope" pitchFamily="2" charset="0"/>
                </a:rPr>
                <a:t>Exhibitors</a:t>
              </a:r>
            </a:p>
          </p:txBody>
        </p:sp>
        <p:sp>
          <p:nvSpPr>
            <p:cNvPr id="35" name="Rectangle: Rounded Corners 34">
              <a:extLst>
                <a:ext uri="{FF2B5EF4-FFF2-40B4-BE49-F238E27FC236}">
                  <a16:creationId xmlns:a16="http://schemas.microsoft.com/office/drawing/2014/main" id="{CB743158-B2E0-B876-FF2C-7A43A13C643C}"/>
                </a:ext>
              </a:extLst>
            </p:cNvPr>
            <p:cNvSpPr/>
            <p:nvPr/>
          </p:nvSpPr>
          <p:spPr bwMode="auto">
            <a:xfrm>
              <a:off x="4922871" y="4702045"/>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1600+</a:t>
              </a:r>
              <a:endParaRPr lang="en-US" sz="3200" b="1" dirty="0">
                <a:solidFill>
                  <a:schemeClr val="bg1"/>
                </a:solidFill>
                <a:latin typeface="Arial" panose="020B0604020202020204" pitchFamily="34" charset="0"/>
                <a:ea typeface="Lato Black" panose="020F0502020204030203" pitchFamily="34" charset="0"/>
                <a:cs typeface="Arial" panose="020B0604020202020204" pitchFamily="34" charset="0"/>
              </a:endParaRPr>
            </a:p>
            <a:p>
              <a:pPr algn="ctr" eaLnBrk="1" fontAlgn="auto" hangingPunct="1">
                <a:spcBef>
                  <a:spcPts val="0"/>
                </a:spcBef>
                <a:spcAft>
                  <a:spcPts val="0"/>
                </a:spcAft>
                <a:defRPr/>
              </a:pPr>
              <a:r>
                <a:rPr lang="en-IN" sz="1600" dirty="0">
                  <a:solidFill>
                    <a:srgbClr val="FA9F1B"/>
                  </a:solidFill>
                  <a:latin typeface="Manrope" pitchFamily="2" charset="0"/>
                </a:rPr>
                <a:t>Technology Use-cases</a:t>
              </a:r>
            </a:p>
          </p:txBody>
        </p:sp>
      </p:grpSp>
      <p:sp>
        <p:nvSpPr>
          <p:cNvPr id="16" name="TextBox 15">
            <a:extLst>
              <a:ext uri="{FF2B5EF4-FFF2-40B4-BE49-F238E27FC236}">
                <a16:creationId xmlns:a16="http://schemas.microsoft.com/office/drawing/2014/main" id="{97569E7F-4344-EE29-E713-F80A05780762}"/>
              </a:ext>
            </a:extLst>
          </p:cNvPr>
          <p:cNvSpPr txBox="1"/>
          <p:nvPr/>
        </p:nvSpPr>
        <p:spPr>
          <a:xfrm>
            <a:off x="9983854" y="891840"/>
            <a:ext cx="732259" cy="369332"/>
          </a:xfrm>
          <a:prstGeom prst="rect">
            <a:avLst/>
          </a:prstGeom>
          <a:noFill/>
        </p:spPr>
        <p:txBody>
          <a:bodyPr wrap="square">
            <a:spAutoFit/>
          </a:bodyPr>
          <a:lstStyle/>
          <a:p>
            <a:pPr algn="ctr" eaLnBrk="1" fontAlgn="auto" hangingPunct="1">
              <a:spcBef>
                <a:spcPts val="0"/>
              </a:spcBef>
              <a:spcAft>
                <a:spcPts val="0"/>
              </a:spcAft>
              <a:defRPr/>
            </a:pPr>
            <a:r>
              <a:rPr lang="en-IN" dirty="0">
                <a:solidFill>
                  <a:schemeClr val="bg1"/>
                </a:solidFill>
                <a:latin typeface="Manrope" pitchFamily="2" charset="0"/>
              </a:rPr>
              <a:t>(1/2</a:t>
            </a:r>
            <a:r>
              <a:rPr lang="en-IN" sz="1800" dirty="0">
                <a:solidFill>
                  <a:schemeClr val="bg1"/>
                </a:solidFill>
                <a:latin typeface="Manrope" pitchFamily="2" charset="0"/>
              </a:rPr>
              <a:t>)</a:t>
            </a:r>
          </a:p>
        </p:txBody>
      </p:sp>
      <p:sp>
        <p:nvSpPr>
          <p:cNvPr id="2" name="TextBox 1">
            <a:extLst>
              <a:ext uri="{FF2B5EF4-FFF2-40B4-BE49-F238E27FC236}">
                <a16:creationId xmlns:a16="http://schemas.microsoft.com/office/drawing/2014/main" id="{0371FA79-3163-129B-187A-1FCCD03BF16D}"/>
              </a:ext>
            </a:extLst>
          </p:cNvPr>
          <p:cNvSpPr txBox="1"/>
          <p:nvPr/>
        </p:nvSpPr>
        <p:spPr bwMode="auto">
          <a:xfrm>
            <a:off x="4765166" y="1226890"/>
            <a:ext cx="2467743" cy="830997"/>
          </a:xfrm>
          <a:prstGeom prst="rect">
            <a:avLst/>
          </a:prstGeom>
          <a:noFill/>
        </p:spPr>
        <p:txBody>
          <a:bodyPr wrap="square">
            <a:spAutoFit/>
          </a:bodyPr>
          <a:lstStyle/>
          <a:p>
            <a:pPr algn="ctr" eaLnBrk="1" fontAlgn="auto" hangingPunct="1">
              <a:spcBef>
                <a:spcPts val="0"/>
              </a:spcBef>
              <a:spcAft>
                <a:spcPts val="0"/>
              </a:spcAft>
              <a:defRPr/>
            </a:pPr>
            <a:r>
              <a:rPr lang="en-US" sz="4800" b="1" dirty="0">
                <a:gradFill flip="none" rotWithShape="1">
                  <a:gsLst>
                    <a:gs pos="97126">
                      <a:srgbClr val="EB2B26"/>
                    </a:gs>
                    <a:gs pos="73000">
                      <a:srgbClr val="FA9F1B"/>
                    </a:gs>
                    <a:gs pos="49000">
                      <a:srgbClr val="56AB50"/>
                    </a:gs>
                    <a:gs pos="24000">
                      <a:srgbClr val="027FB9"/>
                    </a:gs>
                    <a:gs pos="0">
                      <a:srgbClr val="8B5B97"/>
                    </a:gs>
                  </a:gsLst>
                  <a:path path="circle">
                    <a:fillToRect l="100000" b="100000"/>
                  </a:path>
                  <a:tileRect t="-100000" r="-100000"/>
                </a:gradFill>
                <a:latin typeface="Arial" panose="020B0604020202020204" pitchFamily="34" charset="0"/>
                <a:cs typeface="Arial" panose="020B0604020202020204" pitchFamily="34" charset="0"/>
              </a:rPr>
              <a:t>Growth</a:t>
            </a:r>
          </a:p>
        </p:txBody>
      </p:sp>
      <p:pic>
        <p:nvPicPr>
          <p:cNvPr id="3" name="Picture 2">
            <a:extLst>
              <a:ext uri="{FF2B5EF4-FFF2-40B4-BE49-F238E27FC236}">
                <a16:creationId xmlns:a16="http://schemas.microsoft.com/office/drawing/2014/main" id="{5BEE45DC-4BCD-BF0F-1812-32D26C6B9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248" y="210313"/>
            <a:ext cx="937073" cy="7894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7D8D7CA6-D52B-C271-4EF4-5F42A4CF9AB4}"/>
            </a:ext>
          </a:extLst>
        </p:cNvPr>
        <p:cNvGrpSpPr/>
        <p:nvPr/>
      </p:nvGrpSpPr>
      <p:grpSpPr>
        <a:xfrm>
          <a:off x="0" y="0"/>
          <a:ext cx="0" cy="0"/>
          <a:chOff x="0" y="0"/>
          <a:chExt cx="0" cy="0"/>
        </a:xfrm>
      </p:grpSpPr>
      <p:pic>
        <p:nvPicPr>
          <p:cNvPr id="6" name="Graphic 12">
            <a:extLst>
              <a:ext uri="{FF2B5EF4-FFF2-40B4-BE49-F238E27FC236}">
                <a16:creationId xmlns:a16="http://schemas.microsoft.com/office/drawing/2014/main" id="{D9ABAD1F-4D5E-9514-15B3-39CF4982D33E}"/>
              </a:ext>
            </a:extLst>
          </p:cNvPr>
          <p:cNvPicPr>
            <a:picLocks noChangeAspect="1"/>
          </p:cNvPicPr>
          <p:nvPr/>
        </p:nvPicPr>
        <p:blipFill>
          <a:blip r:embed="rId2">
            <a:alphaModFix amt="70000"/>
          </a:blip>
          <a:stretch>
            <a:fillRect/>
          </a:stretch>
        </p:blipFill>
        <p:spPr>
          <a:xfrm>
            <a:off x="0" y="3588"/>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sp>
        <p:nvSpPr>
          <p:cNvPr id="44074" name="TextBox 24">
            <a:extLst>
              <a:ext uri="{FF2B5EF4-FFF2-40B4-BE49-F238E27FC236}">
                <a16:creationId xmlns:a16="http://schemas.microsoft.com/office/drawing/2014/main" id="{2E31FC62-7340-53B5-2325-A0F97F4C9DE2}"/>
              </a:ext>
            </a:extLst>
          </p:cNvPr>
          <p:cNvSpPr txBox="1">
            <a:spLocks noChangeArrowheads="1"/>
          </p:cNvSpPr>
          <p:nvPr/>
        </p:nvSpPr>
        <p:spPr bwMode="auto">
          <a:xfrm>
            <a:off x="3158393" y="783996"/>
            <a:ext cx="5681291" cy="58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3200" b="1" dirty="0">
                <a:solidFill>
                  <a:schemeClr val="bg1"/>
                </a:solidFill>
                <a:latin typeface="Arial" panose="020B0604020202020204" pitchFamily="34" charset="0"/>
                <a:cs typeface="Arial" panose="020B0604020202020204" pitchFamily="34" charset="0"/>
              </a:rPr>
              <a:t>Reach, Resonance &amp; </a:t>
            </a:r>
            <a:endParaRPr lang="en-US" altLang="en-US" sz="3200" b="1" dirty="0">
              <a:solidFill>
                <a:schemeClr val="bg1"/>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5557F8EC-51FD-B11F-1CBE-60579899AEEC}"/>
              </a:ext>
            </a:extLst>
          </p:cNvPr>
          <p:cNvGrpSpPr/>
          <p:nvPr/>
        </p:nvGrpSpPr>
        <p:grpSpPr>
          <a:xfrm>
            <a:off x="935855" y="2368366"/>
            <a:ext cx="10340034" cy="3515599"/>
            <a:chOff x="1743740" y="2959727"/>
            <a:chExt cx="8803758" cy="2993267"/>
          </a:xfrm>
        </p:grpSpPr>
        <p:cxnSp>
          <p:nvCxnSpPr>
            <p:cNvPr id="7" name="直接连接符 22">
              <a:extLst>
                <a:ext uri="{FF2B5EF4-FFF2-40B4-BE49-F238E27FC236}">
                  <a16:creationId xmlns:a16="http://schemas.microsoft.com/office/drawing/2014/main" id="{3EEF7C05-D1B4-2ABE-2A8D-AA1B43E26F21}"/>
                </a:ext>
              </a:extLst>
            </p:cNvPr>
            <p:cNvCxnSpPr>
              <a:cxnSpLocks/>
            </p:cNvCxnSpPr>
            <p:nvPr/>
          </p:nvCxnSpPr>
          <p:spPr>
            <a:xfrm>
              <a:off x="1743740" y="4461502"/>
              <a:ext cx="8803758"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1778DEE8-5444-0145-100C-ED93F32F5124}"/>
                </a:ext>
              </a:extLst>
            </p:cNvPr>
            <p:cNvSpPr/>
            <p:nvPr/>
          </p:nvSpPr>
          <p:spPr bwMode="auto">
            <a:xfrm>
              <a:off x="2234130"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300+</a:t>
              </a:r>
            </a:p>
            <a:p>
              <a:pPr algn="ctr" eaLnBrk="1" fontAlgn="auto" hangingPunct="1">
                <a:spcBef>
                  <a:spcPts val="0"/>
                </a:spcBef>
                <a:spcAft>
                  <a:spcPts val="0"/>
                </a:spcAft>
                <a:defRPr/>
              </a:pPr>
              <a:r>
                <a:rPr lang="en-IN" sz="1600" dirty="0">
                  <a:solidFill>
                    <a:srgbClr val="FA9F1B"/>
                  </a:solidFill>
                  <a:latin typeface="Manrope" pitchFamily="2" charset="0"/>
                </a:rPr>
                <a:t>Investors, Incubators,</a:t>
              </a:r>
            </a:p>
            <a:p>
              <a:pPr algn="ctr" eaLnBrk="1" fontAlgn="auto" hangingPunct="1">
                <a:spcBef>
                  <a:spcPts val="0"/>
                </a:spcBef>
                <a:spcAft>
                  <a:spcPts val="0"/>
                </a:spcAft>
                <a:defRPr/>
              </a:pPr>
              <a:r>
                <a:rPr lang="en-IN" sz="1600" dirty="0">
                  <a:solidFill>
                    <a:srgbClr val="FA9F1B"/>
                  </a:solidFill>
                  <a:latin typeface="Manrope" pitchFamily="2" charset="0"/>
                </a:rPr>
                <a:t>Accelerators, VCs</a:t>
              </a:r>
            </a:p>
          </p:txBody>
        </p:sp>
        <p:sp>
          <p:nvSpPr>
            <p:cNvPr id="5" name="Rectangle: Rounded Corners 4">
              <a:extLst>
                <a:ext uri="{FF2B5EF4-FFF2-40B4-BE49-F238E27FC236}">
                  <a16:creationId xmlns:a16="http://schemas.microsoft.com/office/drawing/2014/main" id="{1ECADABB-4C3E-F5FA-7956-417809ABD28A}"/>
                </a:ext>
              </a:extLst>
            </p:cNvPr>
            <p:cNvSpPr/>
            <p:nvPr/>
          </p:nvSpPr>
          <p:spPr bwMode="auto">
            <a:xfrm>
              <a:off x="4922871"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600+</a:t>
              </a:r>
            </a:p>
            <a:p>
              <a:pPr algn="ctr" eaLnBrk="1" fontAlgn="auto" hangingPunct="1">
                <a:spcBef>
                  <a:spcPts val="0"/>
                </a:spcBef>
                <a:spcAft>
                  <a:spcPts val="0"/>
                </a:spcAft>
                <a:defRPr/>
              </a:pPr>
              <a:r>
                <a:rPr lang="en-IN" sz="1600" dirty="0">
                  <a:solidFill>
                    <a:srgbClr val="FA9F1B"/>
                  </a:solidFill>
                  <a:latin typeface="Manrope" pitchFamily="2" charset="0"/>
                </a:rPr>
                <a:t>1-2-1 Investor Meetings</a:t>
              </a:r>
            </a:p>
          </p:txBody>
        </p:sp>
        <p:sp>
          <p:nvSpPr>
            <p:cNvPr id="9" name="Rectangle: Rounded Corners 8">
              <a:extLst>
                <a:ext uri="{FF2B5EF4-FFF2-40B4-BE49-F238E27FC236}">
                  <a16:creationId xmlns:a16="http://schemas.microsoft.com/office/drawing/2014/main" id="{9CF7638D-F75C-ACF9-E724-4E51ADD4A39D}"/>
                </a:ext>
              </a:extLst>
            </p:cNvPr>
            <p:cNvSpPr/>
            <p:nvPr/>
          </p:nvSpPr>
          <p:spPr bwMode="auto">
            <a:xfrm>
              <a:off x="7604276"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800+</a:t>
              </a:r>
            </a:p>
            <a:p>
              <a:pPr algn="ctr" eaLnBrk="1" fontAlgn="auto" hangingPunct="1">
                <a:spcBef>
                  <a:spcPts val="0"/>
                </a:spcBef>
                <a:spcAft>
                  <a:spcPts val="0"/>
                </a:spcAft>
                <a:defRPr/>
              </a:pPr>
              <a:r>
                <a:rPr lang="en-IN" sz="1600" dirty="0">
                  <a:solidFill>
                    <a:srgbClr val="FA9F1B"/>
                  </a:solidFill>
                  <a:latin typeface="Manrope" pitchFamily="2" charset="0"/>
                </a:rPr>
                <a:t>Thought Leaders</a:t>
              </a:r>
            </a:p>
          </p:txBody>
        </p:sp>
        <p:sp>
          <p:nvSpPr>
            <p:cNvPr id="27" name="Rectangle: Rounded Corners 26">
              <a:extLst>
                <a:ext uri="{FF2B5EF4-FFF2-40B4-BE49-F238E27FC236}">
                  <a16:creationId xmlns:a16="http://schemas.microsoft.com/office/drawing/2014/main" id="{4A3AD557-FBBA-05CF-2975-D22A0AB19121}"/>
                </a:ext>
              </a:extLst>
            </p:cNvPr>
            <p:cNvSpPr/>
            <p:nvPr/>
          </p:nvSpPr>
          <p:spPr bwMode="auto">
            <a:xfrm>
              <a:off x="3636063" y="4702044"/>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100+</a:t>
              </a:r>
              <a:endParaRPr lang="en-US" sz="3200" b="1" dirty="0">
                <a:solidFill>
                  <a:schemeClr val="bg1"/>
                </a:solidFill>
                <a:latin typeface="Arial" panose="020B0604020202020204" pitchFamily="34" charset="0"/>
                <a:ea typeface="Lato Black" panose="020F0502020204030203" pitchFamily="34" charset="0"/>
                <a:cs typeface="Arial" panose="020B0604020202020204" pitchFamily="34" charset="0"/>
              </a:endParaRPr>
            </a:p>
            <a:p>
              <a:pPr algn="ctr" eaLnBrk="1" fontAlgn="auto" hangingPunct="1">
                <a:spcBef>
                  <a:spcPts val="0"/>
                </a:spcBef>
                <a:spcAft>
                  <a:spcPts val="0"/>
                </a:spcAft>
                <a:defRPr/>
              </a:pPr>
              <a:r>
                <a:rPr lang="en-IN" sz="1600" dirty="0">
                  <a:solidFill>
                    <a:srgbClr val="FA9F1B"/>
                  </a:solidFill>
                  <a:latin typeface="Manrope" pitchFamily="2" charset="0"/>
                </a:rPr>
                <a:t>Sessions</a:t>
              </a:r>
            </a:p>
          </p:txBody>
        </p:sp>
        <p:sp>
          <p:nvSpPr>
            <p:cNvPr id="35" name="Rectangle: Rounded Corners 34">
              <a:extLst>
                <a:ext uri="{FF2B5EF4-FFF2-40B4-BE49-F238E27FC236}">
                  <a16:creationId xmlns:a16="http://schemas.microsoft.com/office/drawing/2014/main" id="{6CF6572A-86E7-2AD5-C5FD-776DDD6F0F92}"/>
                </a:ext>
              </a:extLst>
            </p:cNvPr>
            <p:cNvSpPr/>
            <p:nvPr/>
          </p:nvSpPr>
          <p:spPr bwMode="auto">
            <a:xfrm>
              <a:off x="6324805" y="4702044"/>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bg1"/>
                  </a:solidFill>
                  <a:latin typeface="Arial" panose="020B0604020202020204" pitchFamily="34" charset="0"/>
                  <a:ea typeface="Lato Black" panose="020F0502020204030203" pitchFamily="34" charset="0"/>
                  <a:cs typeface="Arial" panose="020B0604020202020204" pitchFamily="34" charset="0"/>
                </a:rPr>
                <a:t>30+</a:t>
              </a:r>
              <a:endParaRPr lang="en-US" sz="3200" b="1" dirty="0">
                <a:solidFill>
                  <a:schemeClr val="bg1"/>
                </a:solidFill>
                <a:latin typeface="Arial" panose="020B0604020202020204" pitchFamily="34" charset="0"/>
                <a:ea typeface="Lato Black" panose="020F0502020204030203" pitchFamily="34" charset="0"/>
                <a:cs typeface="Arial" panose="020B0604020202020204" pitchFamily="34" charset="0"/>
              </a:endParaRPr>
            </a:p>
            <a:p>
              <a:pPr algn="ctr" eaLnBrk="1" fontAlgn="auto" hangingPunct="1">
                <a:spcBef>
                  <a:spcPts val="0"/>
                </a:spcBef>
                <a:spcAft>
                  <a:spcPts val="0"/>
                </a:spcAft>
                <a:defRPr/>
              </a:pPr>
              <a:r>
                <a:rPr lang="en-IN" sz="1600" dirty="0">
                  <a:solidFill>
                    <a:srgbClr val="FA9F1B"/>
                  </a:solidFill>
                  <a:latin typeface="Manrope" pitchFamily="2" charset="0"/>
                </a:rPr>
                <a:t>Ministries</a:t>
              </a:r>
            </a:p>
          </p:txBody>
        </p:sp>
      </p:grpSp>
      <p:sp>
        <p:nvSpPr>
          <p:cNvPr id="2" name="TextBox 1">
            <a:extLst>
              <a:ext uri="{FF2B5EF4-FFF2-40B4-BE49-F238E27FC236}">
                <a16:creationId xmlns:a16="http://schemas.microsoft.com/office/drawing/2014/main" id="{99CE820E-FB72-77FE-26DD-92D6DFFAC8F3}"/>
              </a:ext>
            </a:extLst>
          </p:cNvPr>
          <p:cNvSpPr txBox="1"/>
          <p:nvPr/>
        </p:nvSpPr>
        <p:spPr>
          <a:xfrm>
            <a:off x="9983854" y="891840"/>
            <a:ext cx="732259" cy="369332"/>
          </a:xfrm>
          <a:prstGeom prst="rect">
            <a:avLst/>
          </a:prstGeom>
          <a:noFill/>
        </p:spPr>
        <p:txBody>
          <a:bodyPr wrap="square">
            <a:spAutoFit/>
          </a:bodyPr>
          <a:lstStyle/>
          <a:p>
            <a:pPr algn="ctr" eaLnBrk="1" fontAlgn="auto" hangingPunct="1">
              <a:spcBef>
                <a:spcPts val="0"/>
              </a:spcBef>
              <a:spcAft>
                <a:spcPts val="0"/>
              </a:spcAft>
              <a:defRPr/>
            </a:pPr>
            <a:r>
              <a:rPr lang="en-IN" dirty="0">
                <a:solidFill>
                  <a:schemeClr val="bg1"/>
                </a:solidFill>
                <a:latin typeface="Manrope" pitchFamily="2" charset="0"/>
              </a:rPr>
              <a:t>(2/2</a:t>
            </a:r>
            <a:r>
              <a:rPr lang="en-IN" sz="1800" dirty="0">
                <a:solidFill>
                  <a:schemeClr val="bg1"/>
                </a:solidFill>
                <a:latin typeface="Manrope" pitchFamily="2" charset="0"/>
              </a:rPr>
              <a:t>)</a:t>
            </a:r>
          </a:p>
        </p:txBody>
      </p:sp>
      <p:sp>
        <p:nvSpPr>
          <p:cNvPr id="3" name="TextBox 2">
            <a:extLst>
              <a:ext uri="{FF2B5EF4-FFF2-40B4-BE49-F238E27FC236}">
                <a16:creationId xmlns:a16="http://schemas.microsoft.com/office/drawing/2014/main" id="{76014B13-35ED-9D8A-4179-5F3CA8A30A53}"/>
              </a:ext>
            </a:extLst>
          </p:cNvPr>
          <p:cNvSpPr txBox="1"/>
          <p:nvPr/>
        </p:nvSpPr>
        <p:spPr bwMode="auto">
          <a:xfrm>
            <a:off x="4765166" y="1226890"/>
            <a:ext cx="2467743" cy="830997"/>
          </a:xfrm>
          <a:prstGeom prst="rect">
            <a:avLst/>
          </a:prstGeom>
          <a:noFill/>
        </p:spPr>
        <p:txBody>
          <a:bodyPr wrap="square">
            <a:spAutoFit/>
          </a:bodyPr>
          <a:lstStyle/>
          <a:p>
            <a:pPr algn="ctr" eaLnBrk="1" fontAlgn="auto" hangingPunct="1">
              <a:spcBef>
                <a:spcPts val="0"/>
              </a:spcBef>
              <a:spcAft>
                <a:spcPts val="0"/>
              </a:spcAft>
              <a:defRPr/>
            </a:pPr>
            <a:r>
              <a:rPr lang="en-US" sz="4800" b="1" dirty="0">
                <a:gradFill flip="none" rotWithShape="1">
                  <a:gsLst>
                    <a:gs pos="97126">
                      <a:srgbClr val="EB2B26"/>
                    </a:gs>
                    <a:gs pos="73000">
                      <a:srgbClr val="FA9F1B"/>
                    </a:gs>
                    <a:gs pos="49000">
                      <a:srgbClr val="56AB50"/>
                    </a:gs>
                    <a:gs pos="24000">
                      <a:srgbClr val="027FB9"/>
                    </a:gs>
                    <a:gs pos="0">
                      <a:srgbClr val="8B5B97"/>
                    </a:gs>
                  </a:gsLst>
                  <a:path path="circle">
                    <a:fillToRect l="100000" b="100000"/>
                  </a:path>
                  <a:tileRect t="-100000" r="-100000"/>
                </a:gradFill>
                <a:latin typeface="Arial" panose="020B0604020202020204" pitchFamily="34" charset="0"/>
                <a:cs typeface="Arial" panose="020B0604020202020204" pitchFamily="34" charset="0"/>
              </a:rPr>
              <a:t>Growth</a:t>
            </a:r>
          </a:p>
        </p:txBody>
      </p:sp>
      <p:pic>
        <p:nvPicPr>
          <p:cNvPr id="4" name="Picture 3">
            <a:extLst>
              <a:ext uri="{FF2B5EF4-FFF2-40B4-BE49-F238E27FC236}">
                <a16:creationId xmlns:a16="http://schemas.microsoft.com/office/drawing/2014/main" id="{CC80C74E-A14E-6FE2-4AB8-BEDE77AAA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528" y="370992"/>
            <a:ext cx="1019369" cy="826008"/>
          </a:xfrm>
          <a:prstGeom prst="rect">
            <a:avLst/>
          </a:prstGeom>
        </p:spPr>
      </p:pic>
    </p:spTree>
    <p:extLst>
      <p:ext uri="{BB962C8B-B14F-4D97-AF65-F5344CB8AC3E}">
        <p14:creationId xmlns:p14="http://schemas.microsoft.com/office/powerpoint/2010/main" val="399167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4A0D-6BFC-8D69-A480-57B85EF07F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27FB78B-64B0-17F8-7610-FFC475C5C0B1}"/>
              </a:ext>
            </a:extLst>
          </p:cNvPr>
          <p:cNvPicPr>
            <a:picLocks noGrp="1" noRot="1" noMove="1" noResize="1" noEditPoints="1" noAdjustHandles="1" noChangeArrowheads="1" noChangeShapeType="1" noCrop="1"/>
          </p:cNvPicPr>
          <p:nvPr/>
        </p:nvPicPr>
        <p:blipFill>
          <a:blip r:embed="rId2"/>
          <a:srcRect t="50000" b="24192"/>
          <a:stretch/>
        </p:blipFill>
        <p:spPr>
          <a:xfrm rot="10800000">
            <a:off x="0" y="0"/>
            <a:ext cx="12192000" cy="1769724"/>
          </a:xfrm>
          <a:prstGeom prst="rect">
            <a:avLst/>
          </a:prstGeom>
        </p:spPr>
      </p:pic>
      <p:pic>
        <p:nvPicPr>
          <p:cNvPr id="5" name="Picture 4">
            <a:extLst>
              <a:ext uri="{FF2B5EF4-FFF2-40B4-BE49-F238E27FC236}">
                <a16:creationId xmlns:a16="http://schemas.microsoft.com/office/drawing/2014/main" id="{A61F48DD-A4FC-D7AE-8719-B17B9E64B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664" y="210631"/>
            <a:ext cx="1008888" cy="707136"/>
          </a:xfrm>
          <a:prstGeom prst="rect">
            <a:avLst/>
          </a:prstGeom>
        </p:spPr>
      </p:pic>
      <p:sp>
        <p:nvSpPr>
          <p:cNvPr id="6" name="TextBox 24">
            <a:extLst>
              <a:ext uri="{FF2B5EF4-FFF2-40B4-BE49-F238E27FC236}">
                <a16:creationId xmlns:a16="http://schemas.microsoft.com/office/drawing/2014/main" id="{B43B5626-180C-F9E5-B8BF-CE43A6AF2670}"/>
              </a:ext>
            </a:extLst>
          </p:cNvPr>
          <p:cNvSpPr txBox="1">
            <a:spLocks noChangeArrowheads="1"/>
          </p:cNvSpPr>
          <p:nvPr/>
        </p:nvSpPr>
        <p:spPr bwMode="auto">
          <a:xfrm>
            <a:off x="1881558" y="407809"/>
            <a:ext cx="8428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Arial" panose="020B0604020202020204" pitchFamily="34" charset="0"/>
                <a:cs typeface="Arial" panose="020B0604020202020204" pitchFamily="34" charset="0"/>
              </a:rPr>
              <a:t>List of Ministries/ PSUs that participated in exhibition in IMC 2024</a:t>
            </a:r>
          </a:p>
        </p:txBody>
      </p:sp>
      <p:graphicFrame>
        <p:nvGraphicFramePr>
          <p:cNvPr id="14" name="Table 13">
            <a:extLst>
              <a:ext uri="{FF2B5EF4-FFF2-40B4-BE49-F238E27FC236}">
                <a16:creationId xmlns:a16="http://schemas.microsoft.com/office/drawing/2014/main" id="{444FE8F2-BB59-8AB8-D4FF-21261EF1F015}"/>
              </a:ext>
            </a:extLst>
          </p:cNvPr>
          <p:cNvGraphicFramePr>
            <a:graphicFrameLocks noGrp="1"/>
          </p:cNvGraphicFramePr>
          <p:nvPr>
            <p:extLst>
              <p:ext uri="{D42A27DB-BD31-4B8C-83A1-F6EECF244321}">
                <p14:modId xmlns:p14="http://schemas.microsoft.com/office/powerpoint/2010/main" val="3280761592"/>
              </p:ext>
            </p:extLst>
          </p:nvPr>
        </p:nvGraphicFramePr>
        <p:xfrm>
          <a:off x="1727373" y="1865141"/>
          <a:ext cx="8870977" cy="4154724"/>
        </p:xfrm>
        <a:graphic>
          <a:graphicData uri="http://schemas.openxmlformats.org/drawingml/2006/table">
            <a:tbl>
              <a:tblPr>
                <a:tableStyleId>{5C22544A-7EE6-4342-B048-85BDC9FD1C3A}</a:tableStyleId>
              </a:tblPr>
              <a:tblGrid>
                <a:gridCol w="1358126">
                  <a:extLst>
                    <a:ext uri="{9D8B030D-6E8A-4147-A177-3AD203B41FA5}">
                      <a16:colId xmlns:a16="http://schemas.microsoft.com/office/drawing/2014/main" val="59757447"/>
                    </a:ext>
                  </a:extLst>
                </a:gridCol>
                <a:gridCol w="7512851">
                  <a:extLst>
                    <a:ext uri="{9D8B030D-6E8A-4147-A177-3AD203B41FA5}">
                      <a16:colId xmlns:a16="http://schemas.microsoft.com/office/drawing/2014/main" val="1327017187"/>
                    </a:ext>
                  </a:extLst>
                </a:gridCol>
              </a:tblGrid>
              <a:tr h="230818">
                <a:tc>
                  <a:txBody>
                    <a:bodyPr/>
                    <a:lstStyle/>
                    <a:p>
                      <a:pPr algn="l" fontAlgn="b"/>
                      <a:r>
                        <a:rPr lang="en-IN" sz="1400" b="1" u="none" strike="noStrike">
                          <a:solidFill>
                            <a:schemeClr val="bg1"/>
                          </a:solidFill>
                          <a:effectLst/>
                          <a:latin typeface="Arial" panose="020B0604020202020204" pitchFamily="34" charset="0"/>
                          <a:cs typeface="Arial" panose="020B0604020202020204" pitchFamily="34" charset="0"/>
                        </a:rPr>
                        <a:t>SL No</a:t>
                      </a:r>
                      <a:endParaRPr lang="en-IN" sz="1400" b="1" i="0" u="none" strike="noStrike">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r>
                        <a:rPr lang="en-IN" sz="1400" b="1" u="none" strike="noStrike" dirty="0">
                          <a:solidFill>
                            <a:schemeClr val="bg1"/>
                          </a:solidFill>
                          <a:effectLst/>
                          <a:latin typeface="Arial" panose="020B0604020202020204" pitchFamily="34" charset="0"/>
                          <a:cs typeface="Arial" panose="020B0604020202020204" pitchFamily="34" charset="0"/>
                        </a:rPr>
                        <a:t>Ministries</a:t>
                      </a:r>
                      <a:endParaRPr lang="en-IN" sz="14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611223682"/>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1</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u="none" strike="noStrike" dirty="0">
                          <a:effectLst/>
                          <a:latin typeface="Arial" panose="020B0604020202020204" pitchFamily="34" charset="0"/>
                          <a:cs typeface="Arial" panose="020B0604020202020204" pitchFamily="34" charset="0"/>
                        </a:rPr>
                        <a:t>Railway Board</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952837"/>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2</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Department of Science &amp; Technology (DST)</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977896"/>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3</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u="none" strike="noStrike" dirty="0">
                          <a:effectLst/>
                          <a:latin typeface="Arial" panose="020B0604020202020204" pitchFamily="34" charset="0"/>
                          <a:cs typeface="Arial" panose="020B0604020202020204" pitchFamily="34" charset="0"/>
                        </a:rPr>
                        <a:t>Indian Space Research Organisation (ISRO)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6685631"/>
                  </a:ext>
                </a:extLst>
              </a:tr>
              <a:tr h="230818">
                <a:tc>
                  <a:txBody>
                    <a:bodyPr/>
                    <a:lstStyle/>
                    <a:p>
                      <a:pPr algn="l" fontAlgn="b"/>
                      <a:r>
                        <a:rPr lang="en-IN" sz="1400" u="none" strike="noStrike" dirty="0">
                          <a:effectLst/>
                          <a:latin typeface="Arial" panose="020B0604020202020204" pitchFamily="34" charset="0"/>
                          <a:cs typeface="Arial" panose="020B0604020202020204" pitchFamily="34" charset="0"/>
                        </a:rPr>
                        <a:t>4</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Arial" panose="020B0604020202020204" pitchFamily="34" charset="0"/>
                          <a:cs typeface="Arial" panose="020B0604020202020204" pitchFamily="34" charset="0"/>
                        </a:rPr>
                        <a:t>Ministry of Electronics and Information Technology (MeitY)</a:t>
                      </a:r>
                      <a:r>
                        <a:rPr lang="en-IN" sz="1400" u="none" strike="noStrike" dirty="0">
                          <a:effectLst/>
                          <a:latin typeface="Arial" panose="020B0604020202020204" pitchFamily="34" charset="0"/>
                          <a:cs typeface="Arial" panose="020B0604020202020204" pitchFamily="34" charset="0"/>
                        </a:rPr>
                        <a:t>  </a:t>
                      </a:r>
                      <a:r>
                        <a:rPr lang="en-IN" sz="1400" b="0" i="0" u="none" strike="noStrike" dirty="0">
                          <a:solidFill>
                            <a:srgbClr val="000000"/>
                          </a:solidFill>
                          <a:effectLst/>
                          <a:latin typeface="Arial" panose="020B0604020202020204" pitchFamily="34" charset="0"/>
                          <a:cs typeface="Arial" panose="020B0604020202020204" pitchFamily="34" charset="0"/>
                        </a:rPr>
                        <a:t>/ </a:t>
                      </a:r>
                      <a:r>
                        <a:rPr lang="en-IN" sz="1400" u="none" strike="noStrike" dirty="0">
                          <a:effectLst/>
                          <a:latin typeface="Arial" panose="020B0604020202020204" pitchFamily="34" charset="0"/>
                          <a:cs typeface="Arial" panose="020B0604020202020204" pitchFamily="34" charset="0"/>
                        </a:rPr>
                        <a:t>STPI </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743460"/>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5</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u="none" strike="noStrike" dirty="0">
                          <a:effectLst/>
                          <a:latin typeface="Arial" panose="020B0604020202020204" pitchFamily="34" charset="0"/>
                          <a:cs typeface="Arial" panose="020B0604020202020204" pitchFamily="34" charset="0"/>
                        </a:rPr>
                        <a:t>Central Mine Planning and Design Institute (CMPDI)</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809419"/>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7</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Assam Electronics Development Corporation Ltd. (AMTRON)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1278675"/>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8</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Ministry of Heavy Industries (MHI)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699881"/>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9</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Indian Council of Agricultural Research (ICAR)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980564"/>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10</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latin typeface="Arial" panose="020B0604020202020204" pitchFamily="34" charset="0"/>
                          <a:cs typeface="Arial" panose="020B0604020202020204" pitchFamily="34" charset="0"/>
                        </a:rPr>
                        <a:t>National Highways Authority of India (NHAI)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83339"/>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11</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u="none" strike="noStrike">
                          <a:effectLst/>
                          <a:latin typeface="Arial" panose="020B0604020202020204" pitchFamily="34" charset="0"/>
                          <a:cs typeface="Arial" panose="020B0604020202020204" pitchFamily="34" charset="0"/>
                        </a:rPr>
                        <a:t>Ministry of Power</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717189"/>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12</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u="none" strike="noStrike">
                          <a:effectLst/>
                          <a:latin typeface="Arial" panose="020B0604020202020204" pitchFamily="34" charset="0"/>
                          <a:cs typeface="Arial" panose="020B0604020202020204" pitchFamily="34" charset="0"/>
                        </a:rPr>
                        <a:t>Ministry of Fisheries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613397"/>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13</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u="none" strike="noStrike">
                          <a:effectLst/>
                          <a:latin typeface="Arial" panose="020B0604020202020204" pitchFamily="34" charset="0"/>
                          <a:cs typeface="Arial" panose="020B0604020202020204" pitchFamily="34" charset="0"/>
                        </a:rPr>
                        <a:t>Ministry of Mines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181665"/>
                  </a:ext>
                </a:extLst>
              </a:tr>
              <a:tr h="230818">
                <a:tc>
                  <a:txBody>
                    <a:bodyPr/>
                    <a:lstStyle/>
                    <a:p>
                      <a:pPr algn="l" fontAlgn="b"/>
                      <a:r>
                        <a:rPr lang="en-IN" sz="1400" u="none" strike="noStrike">
                          <a:effectLst/>
                          <a:latin typeface="Arial" panose="020B0604020202020204" pitchFamily="34" charset="0"/>
                          <a:cs typeface="Arial" panose="020B0604020202020204" pitchFamily="34" charset="0"/>
                        </a:rPr>
                        <a:t>16</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b="0" i="0" u="none" strike="noStrike" dirty="0" err="1">
                          <a:solidFill>
                            <a:srgbClr val="000000"/>
                          </a:solidFill>
                          <a:effectLst/>
                          <a:latin typeface="Arial" panose="020B0604020202020204" pitchFamily="34" charset="0"/>
                          <a:cs typeface="Arial" panose="020B0604020202020204" pitchFamily="34" charset="0"/>
                        </a:rPr>
                        <a:t>Powergrid</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5373443"/>
                  </a:ext>
                </a:extLst>
              </a:tr>
              <a:tr h="230818">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RailTel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71514"/>
                  </a:ext>
                </a:extLst>
              </a:tr>
              <a:tr h="230818">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BSNL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4780017"/>
                  </a:ext>
                </a:extLst>
              </a:tr>
              <a:tr h="230818">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Centre for Development of Telematics (</a:t>
                      </a:r>
                      <a:r>
                        <a:rPr lang="en-IN" sz="1400" b="0" i="0" u="none" strike="noStrike" dirty="0">
                          <a:solidFill>
                            <a:srgbClr val="000000"/>
                          </a:solidFill>
                          <a:effectLst/>
                          <a:latin typeface="Arial" panose="020B0604020202020204" pitchFamily="34" charset="0"/>
                          <a:cs typeface="Arial" panose="020B0604020202020204" pitchFamily="34" charset="0"/>
                        </a:rPr>
                        <a:t>C-DOT)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0717967"/>
                  </a:ext>
                </a:extLst>
              </a:tr>
              <a:tr h="230818">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IN" sz="1400" b="0" i="0" u="none" strike="noStrike" dirty="0">
                          <a:solidFill>
                            <a:srgbClr val="000000"/>
                          </a:solidFill>
                          <a:effectLst/>
                          <a:latin typeface="Arial" panose="020B0604020202020204" pitchFamily="34" charset="0"/>
                          <a:cs typeface="Arial" panose="020B0604020202020204" pitchFamily="34" charset="0"/>
                        </a:rPr>
                        <a:t>Telecommunications Consultants India Limited (TCIL)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538534"/>
                  </a:ext>
                </a:extLst>
              </a:tr>
            </a:tbl>
          </a:graphicData>
        </a:graphic>
      </p:graphicFrame>
    </p:spTree>
    <p:extLst>
      <p:ext uri="{BB962C8B-B14F-4D97-AF65-F5344CB8AC3E}">
        <p14:creationId xmlns:p14="http://schemas.microsoft.com/office/powerpoint/2010/main" val="69489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3689388-8339-867B-A9EF-DCD2B1E01C77}"/>
            </a:ext>
          </a:extLst>
        </p:cNvPr>
        <p:cNvGrpSpPr/>
        <p:nvPr/>
      </p:nvGrpSpPr>
      <p:grpSpPr>
        <a:xfrm>
          <a:off x="0" y="0"/>
          <a:ext cx="0" cy="0"/>
          <a:chOff x="0" y="0"/>
          <a:chExt cx="0" cy="0"/>
        </a:xfrm>
      </p:grpSpPr>
      <p:pic>
        <p:nvPicPr>
          <p:cNvPr id="6" name="Graphic 12">
            <a:extLst>
              <a:ext uri="{FF2B5EF4-FFF2-40B4-BE49-F238E27FC236}">
                <a16:creationId xmlns:a16="http://schemas.microsoft.com/office/drawing/2014/main" id="{AB7CB9C4-4396-A065-D83C-B8D46B8D31D7}"/>
              </a:ext>
            </a:extLst>
          </p:cNvPr>
          <p:cNvPicPr>
            <a:picLocks noChangeAspect="1"/>
          </p:cNvPicPr>
          <p:nvPr/>
        </p:nvPicPr>
        <p:blipFill>
          <a:blip r:embed="rId2">
            <a:alphaModFix amt="70000"/>
          </a:blip>
          <a:stretch>
            <a:fillRect/>
          </a:stretch>
        </p:blipFill>
        <p:spPr>
          <a:xfrm>
            <a:off x="0" y="3588"/>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sp>
        <p:nvSpPr>
          <p:cNvPr id="44074" name="TextBox 24">
            <a:extLst>
              <a:ext uri="{FF2B5EF4-FFF2-40B4-BE49-F238E27FC236}">
                <a16:creationId xmlns:a16="http://schemas.microsoft.com/office/drawing/2014/main" id="{321C8A3C-73A0-9490-19FE-63AA9CD05DF6}"/>
              </a:ext>
            </a:extLst>
          </p:cNvPr>
          <p:cNvSpPr txBox="1">
            <a:spLocks noChangeArrowheads="1"/>
          </p:cNvSpPr>
          <p:nvPr/>
        </p:nvSpPr>
        <p:spPr bwMode="auto">
          <a:xfrm>
            <a:off x="3158393" y="488803"/>
            <a:ext cx="5681291" cy="58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3200" b="1" dirty="0">
                <a:solidFill>
                  <a:schemeClr val="bg1"/>
                </a:solidFill>
                <a:latin typeface="Arial" panose="020B0604020202020204" pitchFamily="34" charset="0"/>
                <a:cs typeface="Arial" panose="020B0604020202020204" pitchFamily="34" charset="0"/>
              </a:rPr>
              <a:t>New Ideas for </a:t>
            </a:r>
            <a:endParaRPr lang="en-US" altLang="en-US" sz="3200" b="1" dirty="0">
              <a:solidFill>
                <a:schemeClr val="bg1"/>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CB8932B8-CB51-C323-C55B-967FE3203875}"/>
              </a:ext>
            </a:extLst>
          </p:cNvPr>
          <p:cNvGrpSpPr/>
          <p:nvPr/>
        </p:nvGrpSpPr>
        <p:grpSpPr>
          <a:xfrm>
            <a:off x="935855" y="2368366"/>
            <a:ext cx="10340034" cy="3515599"/>
            <a:chOff x="1743740" y="2959727"/>
            <a:chExt cx="8803758" cy="2993267"/>
          </a:xfrm>
        </p:grpSpPr>
        <p:cxnSp>
          <p:nvCxnSpPr>
            <p:cNvPr id="7" name="直接连接符 22">
              <a:extLst>
                <a:ext uri="{FF2B5EF4-FFF2-40B4-BE49-F238E27FC236}">
                  <a16:creationId xmlns:a16="http://schemas.microsoft.com/office/drawing/2014/main" id="{173D3196-73BC-D715-D3CB-7056E4FEC489}"/>
                </a:ext>
              </a:extLst>
            </p:cNvPr>
            <p:cNvCxnSpPr>
              <a:cxnSpLocks/>
            </p:cNvCxnSpPr>
            <p:nvPr/>
          </p:nvCxnSpPr>
          <p:spPr>
            <a:xfrm>
              <a:off x="1743740" y="4461502"/>
              <a:ext cx="8803758"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61374652-D4C3-87B7-B633-98A8148BFC5E}"/>
                </a:ext>
              </a:extLst>
            </p:cNvPr>
            <p:cNvSpPr/>
            <p:nvPr/>
          </p:nvSpPr>
          <p:spPr bwMode="auto">
            <a:xfrm>
              <a:off x="2234130"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b="1" dirty="0">
                  <a:solidFill>
                    <a:schemeClr val="bg1"/>
                  </a:solidFill>
                  <a:latin typeface="Arial" panose="020B0604020202020204" pitchFamily="34" charset="0"/>
                  <a:cs typeface="Arial" panose="020B0604020202020204" pitchFamily="34" charset="0"/>
                </a:rPr>
                <a:t>Startup World Cup</a:t>
              </a:r>
            </a:p>
            <a:p>
              <a:pPr algn="ctr" eaLnBrk="1" fontAlgn="auto" hangingPunct="1">
                <a:spcBef>
                  <a:spcPts val="0"/>
                </a:spcBef>
                <a:spcAft>
                  <a:spcPts val="0"/>
                </a:spcAft>
                <a:defRPr/>
              </a:pPr>
              <a:r>
                <a:rPr lang="en-IN" b="1" dirty="0">
                  <a:solidFill>
                    <a:schemeClr val="bg1"/>
                  </a:solidFill>
                  <a:latin typeface="Arial" panose="020B0604020202020204" pitchFamily="34" charset="0"/>
                  <a:cs typeface="Arial" panose="020B0604020202020204" pitchFamily="34" charset="0"/>
                </a:rPr>
                <a:t>India</a:t>
              </a:r>
            </a:p>
          </p:txBody>
        </p:sp>
        <p:sp>
          <p:nvSpPr>
            <p:cNvPr id="5" name="Rectangle: Rounded Corners 4">
              <a:extLst>
                <a:ext uri="{FF2B5EF4-FFF2-40B4-BE49-F238E27FC236}">
                  <a16:creationId xmlns:a16="http://schemas.microsoft.com/office/drawing/2014/main" id="{E14993A7-FDFF-0BF2-43EC-6EF7B2CA992C}"/>
                </a:ext>
              </a:extLst>
            </p:cNvPr>
            <p:cNvSpPr/>
            <p:nvPr/>
          </p:nvSpPr>
          <p:spPr bwMode="auto">
            <a:xfrm>
              <a:off x="4922871"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Arial" panose="020B0604020202020204" pitchFamily="34" charset="0"/>
                  <a:ea typeface="Roboto" panose="02000000000000000000" pitchFamily="2" charset="0"/>
                  <a:cs typeface="Arial" panose="020B0604020202020204" pitchFamily="34" charset="0"/>
                </a:rPr>
                <a:t>Networking</a:t>
              </a:r>
            </a:p>
            <a:p>
              <a:pPr algn="ctr">
                <a:defRPr/>
              </a:pPr>
              <a:r>
                <a:rPr lang="en-US" b="1" dirty="0">
                  <a:solidFill>
                    <a:schemeClr val="bg1"/>
                  </a:solidFill>
                  <a:latin typeface="Arial" panose="020B0604020202020204" pitchFamily="34" charset="0"/>
                  <a:ea typeface="Roboto" panose="02000000000000000000" pitchFamily="2" charset="0"/>
                  <a:cs typeface="Arial" panose="020B0604020202020204" pitchFamily="34" charset="0"/>
                </a:rPr>
                <a:t>Mixers</a:t>
              </a:r>
            </a:p>
          </p:txBody>
        </p:sp>
        <p:sp>
          <p:nvSpPr>
            <p:cNvPr id="9" name="Rectangle: Rounded Corners 8">
              <a:extLst>
                <a:ext uri="{FF2B5EF4-FFF2-40B4-BE49-F238E27FC236}">
                  <a16:creationId xmlns:a16="http://schemas.microsoft.com/office/drawing/2014/main" id="{54946E7F-0FD1-7388-C647-0E6B996AAB95}"/>
                </a:ext>
              </a:extLst>
            </p:cNvPr>
            <p:cNvSpPr/>
            <p:nvPr/>
          </p:nvSpPr>
          <p:spPr bwMode="auto">
            <a:xfrm>
              <a:off x="7604276" y="2959727"/>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bg1"/>
                  </a:solidFill>
                  <a:latin typeface="Arial" panose="020B0604020202020204" pitchFamily="34" charset="0"/>
                  <a:cs typeface="Arial" panose="020B0604020202020204" pitchFamily="34" charset="0"/>
                </a:rPr>
                <a:t>Country Pavilions : </a:t>
              </a:r>
            </a:p>
            <a:p>
              <a:pPr algn="ctr" eaLnBrk="1" fontAlgn="auto" hangingPunct="1">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Japan, UK, Canada, </a:t>
              </a:r>
            </a:p>
            <a:p>
              <a:pPr algn="ctr" eaLnBrk="1" fontAlgn="auto" hangingPunct="1">
                <a:spcBef>
                  <a:spcPts val="0"/>
                </a:spcBef>
                <a:spcAft>
                  <a:spcPts val="0"/>
                </a:spcAft>
                <a:defRPr/>
              </a:pPr>
              <a:r>
                <a:rPr lang="en-US" dirty="0">
                  <a:solidFill>
                    <a:schemeClr val="bg1"/>
                  </a:solidFill>
                  <a:latin typeface="Arial" panose="020B0604020202020204" pitchFamily="34" charset="0"/>
                  <a:cs typeface="Arial" panose="020B0604020202020204" pitchFamily="34" charset="0"/>
                </a:rPr>
                <a:t>Russia</a:t>
              </a:r>
              <a:endParaRPr lang="en-IN" dirty="0">
                <a:solidFill>
                  <a:schemeClr val="bg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53C120E8-3948-2E08-9548-2496A51655FA}"/>
                </a:ext>
              </a:extLst>
            </p:cNvPr>
            <p:cNvSpPr/>
            <p:nvPr/>
          </p:nvSpPr>
          <p:spPr bwMode="auto">
            <a:xfrm>
              <a:off x="3636063" y="4702044"/>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bg1"/>
                  </a:solidFill>
                  <a:latin typeface="Arial" panose="020B0604020202020204" pitchFamily="34" charset="0"/>
                  <a:cs typeface="Arial" panose="020B0604020202020204" pitchFamily="34" charset="0"/>
                </a:rPr>
                <a:t>Digital Media Partnership </a:t>
              </a:r>
              <a:r>
                <a:rPr lang="en-US" dirty="0">
                  <a:solidFill>
                    <a:schemeClr val="bg1"/>
                  </a:solidFill>
                  <a:latin typeface="Arial" panose="020B0604020202020204" pitchFamily="34" charset="0"/>
                  <a:cs typeface="Arial" panose="020B0604020202020204" pitchFamily="34" charset="0"/>
                </a:rPr>
                <a:t>with Storyboard18 – Network18 Group</a:t>
              </a:r>
            </a:p>
          </p:txBody>
        </p:sp>
        <p:sp>
          <p:nvSpPr>
            <p:cNvPr id="35" name="Rectangle: Rounded Corners 34">
              <a:extLst>
                <a:ext uri="{FF2B5EF4-FFF2-40B4-BE49-F238E27FC236}">
                  <a16:creationId xmlns:a16="http://schemas.microsoft.com/office/drawing/2014/main" id="{4738A51A-ED29-BF10-B969-69A5020A0AC3}"/>
                </a:ext>
              </a:extLst>
            </p:cNvPr>
            <p:cNvSpPr/>
            <p:nvPr/>
          </p:nvSpPr>
          <p:spPr bwMode="auto">
            <a:xfrm>
              <a:off x="6324805" y="4702044"/>
              <a:ext cx="2469762" cy="1250950"/>
            </a:xfrm>
            <a:prstGeom prst="roundRect">
              <a:avLst>
                <a:gd name="adj" fmla="val 8328"/>
              </a:avLst>
            </a:prstGeom>
            <a:solidFill>
              <a:schemeClr val="tx2">
                <a:lumMod val="75000"/>
                <a:alpha val="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079500" dist="1143000" dir="2700000" sx="80000" sy="8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b="1" dirty="0">
                  <a:solidFill>
                    <a:schemeClr val="bg1"/>
                  </a:solidFill>
                  <a:latin typeface="Arial" panose="020B0604020202020204" pitchFamily="34" charset="0"/>
                  <a:cs typeface="Arial" panose="020B0604020202020204" pitchFamily="34" charset="0"/>
                </a:rPr>
                <a:t>Open API</a:t>
              </a:r>
            </a:p>
            <a:p>
              <a:pPr algn="ctr" eaLnBrk="1" fontAlgn="auto" hangingPunct="1">
                <a:spcBef>
                  <a:spcPts val="0"/>
                </a:spcBef>
                <a:spcAft>
                  <a:spcPts val="0"/>
                </a:spcAft>
                <a:defRPr/>
              </a:pPr>
              <a:r>
                <a:rPr lang="en-IN" b="1" dirty="0">
                  <a:solidFill>
                    <a:schemeClr val="bg1"/>
                  </a:solidFill>
                  <a:latin typeface="Arial" panose="020B0604020202020204" pitchFamily="34" charset="0"/>
                  <a:cs typeface="Arial" panose="020B0604020202020204" pitchFamily="34" charset="0"/>
                </a:rPr>
                <a:t>Hackathon</a:t>
              </a:r>
            </a:p>
          </p:txBody>
        </p:sp>
      </p:grpSp>
      <p:sp>
        <p:nvSpPr>
          <p:cNvPr id="3" name="TextBox 2">
            <a:extLst>
              <a:ext uri="{FF2B5EF4-FFF2-40B4-BE49-F238E27FC236}">
                <a16:creationId xmlns:a16="http://schemas.microsoft.com/office/drawing/2014/main" id="{C4881E1D-83DC-B0B8-2ECE-B2BA96F74D99}"/>
              </a:ext>
            </a:extLst>
          </p:cNvPr>
          <p:cNvSpPr txBox="1"/>
          <p:nvPr/>
        </p:nvSpPr>
        <p:spPr bwMode="auto">
          <a:xfrm>
            <a:off x="4040209" y="940840"/>
            <a:ext cx="3917658" cy="830997"/>
          </a:xfrm>
          <a:prstGeom prst="rect">
            <a:avLst/>
          </a:prstGeom>
          <a:noFill/>
        </p:spPr>
        <p:txBody>
          <a:bodyPr wrap="square">
            <a:spAutoFit/>
          </a:bodyPr>
          <a:lstStyle/>
          <a:p>
            <a:pPr algn="ctr" eaLnBrk="1" fontAlgn="auto" hangingPunct="1">
              <a:spcBef>
                <a:spcPts val="0"/>
              </a:spcBef>
              <a:spcAft>
                <a:spcPts val="0"/>
              </a:spcAft>
              <a:defRPr/>
            </a:pPr>
            <a:r>
              <a:rPr lang="en-US" sz="4800" b="1" dirty="0">
                <a:gradFill flip="none" rotWithShape="1">
                  <a:gsLst>
                    <a:gs pos="97126">
                      <a:srgbClr val="EB2B26"/>
                    </a:gs>
                    <a:gs pos="73000">
                      <a:srgbClr val="FA9F1B"/>
                    </a:gs>
                    <a:gs pos="49000">
                      <a:srgbClr val="56AB50"/>
                    </a:gs>
                    <a:gs pos="24000">
                      <a:srgbClr val="027FB9"/>
                    </a:gs>
                    <a:gs pos="0">
                      <a:srgbClr val="8B5B97"/>
                    </a:gs>
                  </a:gsLst>
                  <a:path path="circle">
                    <a:fillToRect l="100000" b="100000"/>
                  </a:path>
                  <a:tileRect t="-100000" r="-100000"/>
                </a:gradFill>
                <a:latin typeface="Arial" panose="020B0604020202020204" pitchFamily="34" charset="0"/>
                <a:cs typeface="Arial" panose="020B0604020202020204" pitchFamily="34" charset="0"/>
              </a:rPr>
              <a:t>IMC 2025</a:t>
            </a:r>
          </a:p>
        </p:txBody>
      </p:sp>
      <p:pic>
        <p:nvPicPr>
          <p:cNvPr id="4" name="Picture 3">
            <a:extLst>
              <a:ext uri="{FF2B5EF4-FFF2-40B4-BE49-F238E27FC236}">
                <a16:creationId xmlns:a16="http://schemas.microsoft.com/office/drawing/2014/main" id="{7456615F-0D0F-63E3-54D7-75FBC99D0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240" y="488803"/>
            <a:ext cx="1037657" cy="826008"/>
          </a:xfrm>
          <a:prstGeom prst="rect">
            <a:avLst/>
          </a:prstGeom>
        </p:spPr>
      </p:pic>
    </p:spTree>
    <p:extLst>
      <p:ext uri="{BB962C8B-B14F-4D97-AF65-F5344CB8AC3E}">
        <p14:creationId xmlns:p14="http://schemas.microsoft.com/office/powerpoint/2010/main" val="279146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7846B-40F0-E1A7-BE57-393F1CE3171F}"/>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F35C3C23-2780-1CD8-368A-CFDF5AD0FD15}"/>
              </a:ext>
            </a:extLst>
          </p:cNvPr>
          <p:cNvGrpSpPr/>
          <p:nvPr/>
        </p:nvGrpSpPr>
        <p:grpSpPr>
          <a:xfrm>
            <a:off x="575835" y="743294"/>
            <a:ext cx="11043772" cy="5260946"/>
            <a:chOff x="573460" y="904228"/>
            <a:chExt cx="11043772" cy="5260946"/>
          </a:xfrm>
        </p:grpSpPr>
        <p:sp>
          <p:nvSpPr>
            <p:cNvPr id="7" name="object 5">
              <a:extLst>
                <a:ext uri="{FF2B5EF4-FFF2-40B4-BE49-F238E27FC236}">
                  <a16:creationId xmlns:a16="http://schemas.microsoft.com/office/drawing/2014/main" id="{5D463CE7-958F-F3A0-B7B5-5634DE3A279F}"/>
                </a:ext>
              </a:extLst>
            </p:cNvPr>
            <p:cNvSpPr txBox="1">
              <a:spLocks/>
            </p:cNvSpPr>
            <p:nvPr/>
          </p:nvSpPr>
          <p:spPr>
            <a:xfrm>
              <a:off x="573460" y="904228"/>
              <a:ext cx="6665515" cy="627095"/>
            </a:xfrm>
            <a:prstGeom prst="rect">
              <a:avLst/>
            </a:prstGeom>
            <a:noFill/>
          </p:spPr>
          <p:txBody>
            <a:bodyPr vert="horz" wrap="square" lIns="0" tIns="1143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90"/>
                </a:spcBef>
              </a:pPr>
              <a:r>
                <a:rPr lang="en-IN" sz="4000" b="1" dirty="0">
                  <a:latin typeface="Arial" panose="020B0604020202020204" pitchFamily="34" charset="0"/>
                  <a:cs typeface="Arial" panose="020B0604020202020204" pitchFamily="34" charset="0"/>
                </a:rPr>
                <a:t>The Frontiers of Innovation</a:t>
              </a:r>
              <a:endParaRPr lang="en-IN" sz="4000" b="1" spc="-2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6EBCF632-F21C-49E8-196F-0B104A877030}"/>
                </a:ext>
              </a:extLst>
            </p:cNvPr>
            <p:cNvGrpSpPr/>
            <p:nvPr/>
          </p:nvGrpSpPr>
          <p:grpSpPr>
            <a:xfrm>
              <a:off x="619261" y="1863798"/>
              <a:ext cx="1374775" cy="1883410"/>
              <a:chOff x="180225" y="428754"/>
              <a:chExt cx="1374775" cy="1883410"/>
            </a:xfrm>
          </p:grpSpPr>
          <p:sp>
            <p:nvSpPr>
              <p:cNvPr id="9" name="object 5">
                <a:extLst>
                  <a:ext uri="{FF2B5EF4-FFF2-40B4-BE49-F238E27FC236}">
                    <a16:creationId xmlns:a16="http://schemas.microsoft.com/office/drawing/2014/main" id="{2B8832D7-BE36-E472-B8AB-96878304937D}"/>
                  </a:ext>
                </a:extLst>
              </p:cNvPr>
              <p:cNvSpPr txBox="1"/>
              <p:nvPr/>
            </p:nvSpPr>
            <p:spPr>
              <a:xfrm>
                <a:off x="620991" y="2047900"/>
                <a:ext cx="49149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Poppins SemiBold"/>
                    <a:cs typeface="Poppins SemiBold"/>
                  </a:rPr>
                  <a:t>5G &amp; </a:t>
                </a:r>
                <a:r>
                  <a:rPr sz="900" b="1" spc="-25" dirty="0">
                    <a:latin typeface="Poppins SemiBold"/>
                    <a:cs typeface="Poppins SemiBold"/>
                  </a:rPr>
                  <a:t>6G</a:t>
                </a:r>
                <a:endParaRPr sz="900">
                  <a:latin typeface="Poppins SemiBold"/>
                  <a:cs typeface="Poppins SemiBold"/>
                </a:endParaRPr>
              </a:p>
            </p:txBody>
          </p:sp>
          <p:grpSp>
            <p:nvGrpSpPr>
              <p:cNvPr id="10" name="object 6">
                <a:extLst>
                  <a:ext uri="{FF2B5EF4-FFF2-40B4-BE49-F238E27FC236}">
                    <a16:creationId xmlns:a16="http://schemas.microsoft.com/office/drawing/2014/main" id="{0E667A9A-A2F1-AAB1-CF9E-B71567666ACC}"/>
                  </a:ext>
                </a:extLst>
              </p:cNvPr>
              <p:cNvGrpSpPr/>
              <p:nvPr/>
            </p:nvGrpSpPr>
            <p:grpSpPr>
              <a:xfrm>
                <a:off x="180225" y="428754"/>
                <a:ext cx="1374775" cy="1883410"/>
                <a:chOff x="180225" y="428754"/>
                <a:chExt cx="1374775" cy="1883410"/>
              </a:xfrm>
            </p:grpSpPr>
            <p:sp>
              <p:nvSpPr>
                <p:cNvPr id="11" name="object 7">
                  <a:extLst>
                    <a:ext uri="{FF2B5EF4-FFF2-40B4-BE49-F238E27FC236}">
                      <a16:creationId xmlns:a16="http://schemas.microsoft.com/office/drawing/2014/main" id="{1F3549D6-0D30-E96C-A5A6-5C4084A3BE6B}"/>
                    </a:ext>
                  </a:extLst>
                </p:cNvPr>
                <p:cNvSpPr/>
                <p:nvPr/>
              </p:nvSpPr>
              <p:spPr>
                <a:xfrm>
                  <a:off x="198462" y="1930755"/>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7DCCF8"/>
                  </a:solidFill>
                </a:ln>
              </p:spPr>
              <p:txBody>
                <a:bodyPr wrap="square" lIns="0" tIns="0" rIns="0" bIns="0" rtlCol="0"/>
                <a:lstStyle/>
                <a:p>
                  <a:endParaRPr/>
                </a:p>
              </p:txBody>
            </p:sp>
            <p:pic>
              <p:nvPicPr>
                <p:cNvPr id="13" name="object 8">
                  <a:extLst>
                    <a:ext uri="{FF2B5EF4-FFF2-40B4-BE49-F238E27FC236}">
                      <a16:creationId xmlns:a16="http://schemas.microsoft.com/office/drawing/2014/main" id="{0348FCD2-1E62-1CCC-415C-3BEF573DB17C}"/>
                    </a:ext>
                  </a:extLst>
                </p:cNvPr>
                <p:cNvPicPr/>
                <p:nvPr/>
              </p:nvPicPr>
              <p:blipFill>
                <a:blip r:embed="rId2" cstate="print"/>
                <a:stretch>
                  <a:fillRect/>
                </a:stretch>
              </p:blipFill>
              <p:spPr>
                <a:xfrm>
                  <a:off x="180225" y="428754"/>
                  <a:ext cx="1372603" cy="1570187"/>
                </a:xfrm>
                <a:prstGeom prst="rect">
                  <a:avLst/>
                </a:prstGeom>
              </p:spPr>
            </p:pic>
          </p:grpSp>
        </p:grpSp>
        <p:grpSp>
          <p:nvGrpSpPr>
            <p:cNvPr id="20" name="Group 19">
              <a:extLst>
                <a:ext uri="{FF2B5EF4-FFF2-40B4-BE49-F238E27FC236}">
                  <a16:creationId xmlns:a16="http://schemas.microsoft.com/office/drawing/2014/main" id="{FA2EE803-7E99-EAD2-A8CD-A031F3A658EA}"/>
                </a:ext>
              </a:extLst>
            </p:cNvPr>
            <p:cNvGrpSpPr/>
            <p:nvPr/>
          </p:nvGrpSpPr>
          <p:grpSpPr>
            <a:xfrm>
              <a:off x="2535316" y="1863798"/>
              <a:ext cx="1372870" cy="1883410"/>
              <a:chOff x="1813191" y="428751"/>
              <a:chExt cx="1372870" cy="1883410"/>
            </a:xfrm>
          </p:grpSpPr>
          <p:grpSp>
            <p:nvGrpSpPr>
              <p:cNvPr id="15" name="object 12">
                <a:extLst>
                  <a:ext uri="{FF2B5EF4-FFF2-40B4-BE49-F238E27FC236}">
                    <a16:creationId xmlns:a16="http://schemas.microsoft.com/office/drawing/2014/main" id="{1D40B668-5265-D122-B056-FDA188C459DB}"/>
                  </a:ext>
                </a:extLst>
              </p:cNvPr>
              <p:cNvGrpSpPr/>
              <p:nvPr/>
            </p:nvGrpSpPr>
            <p:grpSpPr>
              <a:xfrm>
                <a:off x="1813191" y="428751"/>
                <a:ext cx="1372870" cy="1883410"/>
                <a:chOff x="1813191" y="428751"/>
                <a:chExt cx="1372870" cy="1883410"/>
              </a:xfrm>
            </p:grpSpPr>
            <p:sp>
              <p:nvSpPr>
                <p:cNvPr id="17" name="object 13">
                  <a:extLst>
                    <a:ext uri="{FF2B5EF4-FFF2-40B4-BE49-F238E27FC236}">
                      <a16:creationId xmlns:a16="http://schemas.microsoft.com/office/drawing/2014/main" id="{53A47EBF-14F0-7510-FDDA-A4903DD79FCD}"/>
                    </a:ext>
                  </a:extLst>
                </p:cNvPr>
                <p:cNvSpPr/>
                <p:nvPr/>
              </p:nvSpPr>
              <p:spPr>
                <a:xfrm>
                  <a:off x="1827733" y="1930755"/>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DE3885"/>
                  </a:solidFill>
                </a:ln>
              </p:spPr>
              <p:txBody>
                <a:bodyPr wrap="square" lIns="0" tIns="0" rIns="0" bIns="0" rtlCol="0"/>
                <a:lstStyle/>
                <a:p>
                  <a:endParaRPr/>
                </a:p>
              </p:txBody>
            </p:sp>
            <p:pic>
              <p:nvPicPr>
                <p:cNvPr id="18" name="object 14">
                  <a:extLst>
                    <a:ext uri="{FF2B5EF4-FFF2-40B4-BE49-F238E27FC236}">
                      <a16:creationId xmlns:a16="http://schemas.microsoft.com/office/drawing/2014/main" id="{E907FE30-2C39-A3B6-D3EF-D63213DBA614}"/>
                    </a:ext>
                  </a:extLst>
                </p:cNvPr>
                <p:cNvPicPr/>
                <p:nvPr/>
              </p:nvPicPr>
              <p:blipFill>
                <a:blip r:embed="rId3" cstate="print"/>
                <a:stretch>
                  <a:fillRect/>
                </a:stretch>
              </p:blipFill>
              <p:spPr>
                <a:xfrm>
                  <a:off x="1813191" y="428751"/>
                  <a:ext cx="1372603" cy="1570189"/>
                </a:xfrm>
                <a:prstGeom prst="rect">
                  <a:avLst/>
                </a:prstGeom>
              </p:spPr>
            </p:pic>
          </p:grpSp>
          <p:sp>
            <p:nvSpPr>
              <p:cNvPr id="19" name="object 15">
                <a:extLst>
                  <a:ext uri="{FF2B5EF4-FFF2-40B4-BE49-F238E27FC236}">
                    <a16:creationId xmlns:a16="http://schemas.microsoft.com/office/drawing/2014/main" id="{075B350E-E421-A889-CFCA-139591EA7EC6}"/>
                  </a:ext>
                </a:extLst>
              </p:cNvPr>
              <p:cNvSpPr txBox="1"/>
              <p:nvPr/>
            </p:nvSpPr>
            <p:spPr>
              <a:xfrm>
                <a:off x="2087291" y="1987810"/>
                <a:ext cx="786130" cy="299720"/>
              </a:xfrm>
              <a:prstGeom prst="rect">
                <a:avLst/>
              </a:prstGeom>
            </p:spPr>
            <p:txBody>
              <a:bodyPr vert="horz" wrap="square" lIns="0" tIns="12700" rIns="0" bIns="0" rtlCol="0">
                <a:spAutoFit/>
              </a:bodyPr>
              <a:lstStyle/>
              <a:p>
                <a:pPr marL="12700" marR="5080" indent="66675">
                  <a:lnSpc>
                    <a:spcPct val="100000"/>
                  </a:lnSpc>
                  <a:spcBef>
                    <a:spcPts val="100"/>
                  </a:spcBef>
                </a:pPr>
                <a:r>
                  <a:rPr sz="900" b="1" spc="-10" dirty="0">
                    <a:latin typeface="Poppins SemiBold"/>
                    <a:cs typeface="Poppins SemiBold"/>
                  </a:rPr>
                  <a:t>ARTIFICIAL INTELLIGENCE</a:t>
                </a:r>
                <a:endParaRPr sz="900">
                  <a:latin typeface="Poppins SemiBold"/>
                  <a:cs typeface="Poppins SemiBold"/>
                </a:endParaRPr>
              </a:p>
            </p:txBody>
          </p:sp>
        </p:grpSp>
        <p:grpSp>
          <p:nvGrpSpPr>
            <p:cNvPr id="21" name="Group 20">
              <a:extLst>
                <a:ext uri="{FF2B5EF4-FFF2-40B4-BE49-F238E27FC236}">
                  <a16:creationId xmlns:a16="http://schemas.microsoft.com/office/drawing/2014/main" id="{60495D02-0159-64BA-5A76-839C31E67FBF}"/>
                </a:ext>
              </a:extLst>
            </p:cNvPr>
            <p:cNvGrpSpPr/>
            <p:nvPr/>
          </p:nvGrpSpPr>
          <p:grpSpPr>
            <a:xfrm>
              <a:off x="4444387" y="1863798"/>
              <a:ext cx="1372870" cy="1883410"/>
              <a:chOff x="3446157" y="428751"/>
              <a:chExt cx="1372870" cy="1883410"/>
            </a:xfrm>
          </p:grpSpPr>
          <p:grpSp>
            <p:nvGrpSpPr>
              <p:cNvPr id="22" name="object 9">
                <a:extLst>
                  <a:ext uri="{FF2B5EF4-FFF2-40B4-BE49-F238E27FC236}">
                    <a16:creationId xmlns:a16="http://schemas.microsoft.com/office/drawing/2014/main" id="{FACA0806-7E6F-37FE-EDA9-BBF87AC060F0}"/>
                  </a:ext>
                </a:extLst>
              </p:cNvPr>
              <p:cNvGrpSpPr/>
              <p:nvPr/>
            </p:nvGrpSpPr>
            <p:grpSpPr>
              <a:xfrm>
                <a:off x="3446157" y="428751"/>
                <a:ext cx="1372870" cy="1883410"/>
                <a:chOff x="3446157" y="428751"/>
                <a:chExt cx="1372870" cy="1883410"/>
              </a:xfrm>
            </p:grpSpPr>
            <p:sp>
              <p:nvSpPr>
                <p:cNvPr id="24" name="object 10">
                  <a:extLst>
                    <a:ext uri="{FF2B5EF4-FFF2-40B4-BE49-F238E27FC236}">
                      <a16:creationId xmlns:a16="http://schemas.microsoft.com/office/drawing/2014/main" id="{B062EEAB-8EC7-E883-324B-F124485FBF4B}"/>
                    </a:ext>
                  </a:extLst>
                </p:cNvPr>
                <p:cNvSpPr/>
                <p:nvPr/>
              </p:nvSpPr>
              <p:spPr>
                <a:xfrm>
                  <a:off x="3460699" y="1930755"/>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EC6846"/>
                  </a:solidFill>
                </a:ln>
              </p:spPr>
              <p:txBody>
                <a:bodyPr wrap="square" lIns="0" tIns="0" rIns="0" bIns="0" rtlCol="0"/>
                <a:lstStyle/>
                <a:p>
                  <a:endParaRPr/>
                </a:p>
              </p:txBody>
            </p:sp>
            <p:pic>
              <p:nvPicPr>
                <p:cNvPr id="25" name="object 11">
                  <a:extLst>
                    <a:ext uri="{FF2B5EF4-FFF2-40B4-BE49-F238E27FC236}">
                      <a16:creationId xmlns:a16="http://schemas.microsoft.com/office/drawing/2014/main" id="{B2D2D19F-88CC-730A-0D61-32A0B02FA985}"/>
                    </a:ext>
                  </a:extLst>
                </p:cNvPr>
                <p:cNvPicPr/>
                <p:nvPr/>
              </p:nvPicPr>
              <p:blipFill>
                <a:blip r:embed="rId4" cstate="print"/>
                <a:stretch>
                  <a:fillRect/>
                </a:stretch>
              </p:blipFill>
              <p:spPr>
                <a:xfrm>
                  <a:off x="3446157" y="428751"/>
                  <a:ext cx="1372590" cy="1570189"/>
                </a:xfrm>
                <a:prstGeom prst="rect">
                  <a:avLst/>
                </a:prstGeom>
              </p:spPr>
            </p:pic>
          </p:grpSp>
          <p:sp>
            <p:nvSpPr>
              <p:cNvPr id="23" name="object 16">
                <a:extLst>
                  <a:ext uri="{FF2B5EF4-FFF2-40B4-BE49-F238E27FC236}">
                    <a16:creationId xmlns:a16="http://schemas.microsoft.com/office/drawing/2014/main" id="{D4CD6CCA-7417-470E-D7D5-19267F9FC82B}"/>
                  </a:ext>
                </a:extLst>
              </p:cNvPr>
              <p:cNvSpPr txBox="1"/>
              <p:nvPr/>
            </p:nvSpPr>
            <p:spPr>
              <a:xfrm>
                <a:off x="3552534" y="2049871"/>
                <a:ext cx="1099820"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Poppins SemiBold"/>
                    <a:cs typeface="Poppins SemiBold"/>
                  </a:rPr>
                  <a:t>SEMICONDUCTORS</a:t>
                </a:r>
                <a:endParaRPr sz="900">
                  <a:latin typeface="Poppins SemiBold"/>
                  <a:cs typeface="Poppins SemiBold"/>
                </a:endParaRPr>
              </a:p>
            </p:txBody>
          </p:sp>
        </p:grpSp>
        <p:grpSp>
          <p:nvGrpSpPr>
            <p:cNvPr id="30" name="Group 29">
              <a:extLst>
                <a:ext uri="{FF2B5EF4-FFF2-40B4-BE49-F238E27FC236}">
                  <a16:creationId xmlns:a16="http://schemas.microsoft.com/office/drawing/2014/main" id="{0F433CD3-A799-D500-09EF-F3B0FB15B2C4}"/>
                </a:ext>
              </a:extLst>
            </p:cNvPr>
            <p:cNvGrpSpPr/>
            <p:nvPr/>
          </p:nvGrpSpPr>
          <p:grpSpPr>
            <a:xfrm>
              <a:off x="6365335" y="1863798"/>
              <a:ext cx="1374775" cy="1887220"/>
              <a:chOff x="5077434" y="424472"/>
              <a:chExt cx="1374775" cy="1887220"/>
            </a:xfrm>
          </p:grpSpPr>
          <p:grpSp>
            <p:nvGrpSpPr>
              <p:cNvPr id="26" name="object 17">
                <a:extLst>
                  <a:ext uri="{FF2B5EF4-FFF2-40B4-BE49-F238E27FC236}">
                    <a16:creationId xmlns:a16="http://schemas.microsoft.com/office/drawing/2014/main" id="{37AAFA20-842C-742C-9896-9497308218E5}"/>
                  </a:ext>
                </a:extLst>
              </p:cNvPr>
              <p:cNvGrpSpPr/>
              <p:nvPr/>
            </p:nvGrpSpPr>
            <p:grpSpPr>
              <a:xfrm>
                <a:off x="5077434" y="424472"/>
                <a:ext cx="1374775" cy="1887220"/>
                <a:chOff x="5077434" y="424472"/>
                <a:chExt cx="1374775" cy="1887220"/>
              </a:xfrm>
            </p:grpSpPr>
            <p:sp>
              <p:nvSpPr>
                <p:cNvPr id="27" name="object 18">
                  <a:extLst>
                    <a:ext uri="{FF2B5EF4-FFF2-40B4-BE49-F238E27FC236}">
                      <a16:creationId xmlns:a16="http://schemas.microsoft.com/office/drawing/2014/main" id="{A1D97BAB-CCAA-5241-5479-A90897844F39}"/>
                    </a:ext>
                  </a:extLst>
                </p:cNvPr>
                <p:cNvSpPr/>
                <p:nvPr/>
              </p:nvSpPr>
              <p:spPr>
                <a:xfrm>
                  <a:off x="5090134" y="1930755"/>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F9DB9B"/>
                  </a:solidFill>
                </a:ln>
              </p:spPr>
              <p:txBody>
                <a:bodyPr wrap="square" lIns="0" tIns="0" rIns="0" bIns="0" rtlCol="0"/>
                <a:lstStyle/>
                <a:p>
                  <a:endParaRPr/>
                </a:p>
              </p:txBody>
            </p:sp>
            <p:pic>
              <p:nvPicPr>
                <p:cNvPr id="28" name="object 19">
                  <a:extLst>
                    <a:ext uri="{FF2B5EF4-FFF2-40B4-BE49-F238E27FC236}">
                      <a16:creationId xmlns:a16="http://schemas.microsoft.com/office/drawing/2014/main" id="{DA03D172-3183-3930-A327-EB54B755C34A}"/>
                    </a:ext>
                  </a:extLst>
                </p:cNvPr>
                <p:cNvPicPr/>
                <p:nvPr/>
              </p:nvPicPr>
              <p:blipFill>
                <a:blip r:embed="rId5" cstate="print"/>
                <a:stretch>
                  <a:fillRect/>
                </a:stretch>
              </p:blipFill>
              <p:spPr>
                <a:xfrm>
                  <a:off x="5079111" y="424472"/>
                  <a:ext cx="1372603" cy="1570189"/>
                </a:xfrm>
                <a:prstGeom prst="rect">
                  <a:avLst/>
                </a:prstGeom>
              </p:spPr>
            </p:pic>
          </p:grpSp>
          <p:sp>
            <p:nvSpPr>
              <p:cNvPr id="29" name="object 20">
                <a:extLst>
                  <a:ext uri="{FF2B5EF4-FFF2-40B4-BE49-F238E27FC236}">
                    <a16:creationId xmlns:a16="http://schemas.microsoft.com/office/drawing/2014/main" id="{DF39E8E4-A563-B43B-ED64-63449910204A}"/>
                  </a:ext>
                </a:extLst>
              </p:cNvPr>
              <p:cNvSpPr txBox="1"/>
              <p:nvPr/>
            </p:nvSpPr>
            <p:spPr>
              <a:xfrm>
                <a:off x="5248789" y="1981485"/>
                <a:ext cx="1026794" cy="299720"/>
              </a:xfrm>
              <a:prstGeom prst="rect">
                <a:avLst/>
              </a:prstGeom>
            </p:spPr>
            <p:txBody>
              <a:bodyPr vert="horz" wrap="square" lIns="0" tIns="12700" rIns="0" bIns="0" rtlCol="0">
                <a:spAutoFit/>
              </a:bodyPr>
              <a:lstStyle/>
              <a:p>
                <a:pPr marL="12700" marR="5080" indent="104775">
                  <a:lnSpc>
                    <a:spcPct val="100000"/>
                  </a:lnSpc>
                  <a:spcBef>
                    <a:spcPts val="100"/>
                  </a:spcBef>
                </a:pPr>
                <a:r>
                  <a:rPr sz="900" b="1" spc="-10" dirty="0">
                    <a:latin typeface="Poppins SemiBold"/>
                    <a:cs typeface="Poppins SemiBold"/>
                  </a:rPr>
                  <a:t>ELECTRONICS MANUFACTURING</a:t>
                </a:r>
                <a:endParaRPr sz="900">
                  <a:latin typeface="Poppins SemiBold"/>
                  <a:cs typeface="Poppins SemiBold"/>
                </a:endParaRPr>
              </a:p>
            </p:txBody>
          </p:sp>
        </p:grpSp>
        <p:grpSp>
          <p:nvGrpSpPr>
            <p:cNvPr id="35" name="Group 34">
              <a:extLst>
                <a:ext uri="{FF2B5EF4-FFF2-40B4-BE49-F238E27FC236}">
                  <a16:creationId xmlns:a16="http://schemas.microsoft.com/office/drawing/2014/main" id="{3F2BDDD0-C158-3095-85B6-26D1567C373F}"/>
                </a:ext>
              </a:extLst>
            </p:cNvPr>
            <p:cNvGrpSpPr/>
            <p:nvPr/>
          </p:nvGrpSpPr>
          <p:grpSpPr>
            <a:xfrm>
              <a:off x="641569" y="4273974"/>
              <a:ext cx="1376349" cy="1874177"/>
              <a:chOff x="378132" y="3796906"/>
              <a:chExt cx="1376349" cy="1874177"/>
            </a:xfrm>
          </p:grpSpPr>
          <p:grpSp>
            <p:nvGrpSpPr>
              <p:cNvPr id="31" name="object 21">
                <a:extLst>
                  <a:ext uri="{FF2B5EF4-FFF2-40B4-BE49-F238E27FC236}">
                    <a16:creationId xmlns:a16="http://schemas.microsoft.com/office/drawing/2014/main" id="{14AA47F2-71D6-67A2-AD0F-65846BD752DC}"/>
                  </a:ext>
                </a:extLst>
              </p:cNvPr>
              <p:cNvGrpSpPr/>
              <p:nvPr/>
            </p:nvGrpSpPr>
            <p:grpSpPr>
              <a:xfrm>
                <a:off x="378132" y="3796906"/>
                <a:ext cx="1376349" cy="1874177"/>
                <a:chOff x="-7470533" y="5215062"/>
                <a:chExt cx="1376349" cy="1874177"/>
              </a:xfrm>
            </p:grpSpPr>
            <p:sp>
              <p:nvSpPr>
                <p:cNvPr id="32" name="object 22">
                  <a:extLst>
                    <a:ext uri="{FF2B5EF4-FFF2-40B4-BE49-F238E27FC236}">
                      <a16:creationId xmlns:a16="http://schemas.microsoft.com/office/drawing/2014/main" id="{9B691CBA-282D-8B68-AD63-30E1585FB838}"/>
                    </a:ext>
                  </a:extLst>
                </p:cNvPr>
                <p:cNvSpPr/>
                <p:nvPr/>
              </p:nvSpPr>
              <p:spPr>
                <a:xfrm>
                  <a:off x="-7454100" y="6720939"/>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7DCCF8"/>
                  </a:solidFill>
                </a:ln>
              </p:spPr>
              <p:txBody>
                <a:bodyPr wrap="square" lIns="0" tIns="0" rIns="0" bIns="0" rtlCol="0"/>
                <a:lstStyle/>
                <a:p>
                  <a:endParaRPr/>
                </a:p>
              </p:txBody>
            </p:sp>
            <p:pic>
              <p:nvPicPr>
                <p:cNvPr id="33" name="object 23">
                  <a:extLst>
                    <a:ext uri="{FF2B5EF4-FFF2-40B4-BE49-F238E27FC236}">
                      <a16:creationId xmlns:a16="http://schemas.microsoft.com/office/drawing/2014/main" id="{442005FC-9A40-F64C-B4DD-19134E6602A0}"/>
                    </a:ext>
                  </a:extLst>
                </p:cNvPr>
                <p:cNvPicPr/>
                <p:nvPr/>
              </p:nvPicPr>
              <p:blipFill>
                <a:blip r:embed="rId6" cstate="print"/>
                <a:stretch>
                  <a:fillRect/>
                </a:stretch>
              </p:blipFill>
              <p:spPr>
                <a:xfrm>
                  <a:off x="-7470533" y="5215062"/>
                  <a:ext cx="1376349" cy="1574469"/>
                </a:xfrm>
                <a:prstGeom prst="rect">
                  <a:avLst/>
                </a:prstGeom>
              </p:spPr>
            </p:pic>
          </p:grpSp>
          <p:sp>
            <p:nvSpPr>
              <p:cNvPr id="34" name="object 24">
                <a:extLst>
                  <a:ext uri="{FF2B5EF4-FFF2-40B4-BE49-F238E27FC236}">
                    <a16:creationId xmlns:a16="http://schemas.microsoft.com/office/drawing/2014/main" id="{04A50FA0-F374-1CBF-DFB0-11178076B877}"/>
                  </a:ext>
                </a:extLst>
              </p:cNvPr>
              <p:cNvSpPr txBox="1"/>
              <p:nvPr/>
            </p:nvSpPr>
            <p:spPr>
              <a:xfrm>
                <a:off x="704665" y="5359829"/>
                <a:ext cx="724535" cy="299720"/>
              </a:xfrm>
              <a:prstGeom prst="rect">
                <a:avLst/>
              </a:prstGeom>
            </p:spPr>
            <p:txBody>
              <a:bodyPr vert="horz" wrap="square" lIns="0" tIns="12700" rIns="0" bIns="0" rtlCol="0">
                <a:spAutoFit/>
              </a:bodyPr>
              <a:lstStyle/>
              <a:p>
                <a:pPr marL="12700" marR="5080" indent="57150">
                  <a:lnSpc>
                    <a:spcPct val="100000"/>
                  </a:lnSpc>
                  <a:spcBef>
                    <a:spcPts val="100"/>
                  </a:spcBef>
                </a:pPr>
                <a:r>
                  <a:rPr sz="900" b="1" spc="-10" dirty="0">
                    <a:latin typeface="Poppins SemiBold"/>
                    <a:cs typeface="Poppins SemiBold"/>
                  </a:rPr>
                  <a:t>QUANTUM COMPUTING</a:t>
                </a:r>
                <a:endParaRPr sz="900" dirty="0">
                  <a:latin typeface="Poppins SemiBold"/>
                  <a:cs typeface="Poppins SemiBold"/>
                </a:endParaRPr>
              </a:p>
            </p:txBody>
          </p:sp>
        </p:grpSp>
        <p:grpSp>
          <p:nvGrpSpPr>
            <p:cNvPr id="40" name="Group 39">
              <a:extLst>
                <a:ext uri="{FF2B5EF4-FFF2-40B4-BE49-F238E27FC236}">
                  <a16:creationId xmlns:a16="http://schemas.microsoft.com/office/drawing/2014/main" id="{FB1FF6AE-581D-4245-0D8A-84CF05326913}"/>
                </a:ext>
              </a:extLst>
            </p:cNvPr>
            <p:cNvGrpSpPr/>
            <p:nvPr/>
          </p:nvGrpSpPr>
          <p:grpSpPr>
            <a:xfrm>
              <a:off x="10237110" y="1822302"/>
              <a:ext cx="1376680" cy="1887220"/>
              <a:chOff x="1821776" y="2787967"/>
              <a:chExt cx="1376680" cy="1887220"/>
            </a:xfrm>
          </p:grpSpPr>
          <p:grpSp>
            <p:nvGrpSpPr>
              <p:cNvPr id="36" name="object 25">
                <a:extLst>
                  <a:ext uri="{FF2B5EF4-FFF2-40B4-BE49-F238E27FC236}">
                    <a16:creationId xmlns:a16="http://schemas.microsoft.com/office/drawing/2014/main" id="{A7237469-CE9E-8479-DF7A-3AD199F52D28}"/>
                  </a:ext>
                </a:extLst>
              </p:cNvPr>
              <p:cNvGrpSpPr/>
              <p:nvPr/>
            </p:nvGrpSpPr>
            <p:grpSpPr>
              <a:xfrm>
                <a:off x="1821776" y="2787967"/>
                <a:ext cx="1376680" cy="1887220"/>
                <a:chOff x="1821776" y="2787967"/>
                <a:chExt cx="1376680" cy="1887220"/>
              </a:xfrm>
            </p:grpSpPr>
            <p:sp>
              <p:nvSpPr>
                <p:cNvPr id="37" name="object 26">
                  <a:extLst>
                    <a:ext uri="{FF2B5EF4-FFF2-40B4-BE49-F238E27FC236}">
                      <a16:creationId xmlns:a16="http://schemas.microsoft.com/office/drawing/2014/main" id="{9C7E5A36-E218-1434-AE84-FDE85F542396}"/>
                    </a:ext>
                  </a:extLst>
                </p:cNvPr>
                <p:cNvSpPr/>
                <p:nvPr/>
              </p:nvSpPr>
              <p:spPr>
                <a:xfrm>
                  <a:off x="1838198" y="4293844"/>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DE3885"/>
                  </a:solidFill>
                </a:ln>
              </p:spPr>
              <p:txBody>
                <a:bodyPr wrap="square" lIns="0" tIns="0" rIns="0" bIns="0" rtlCol="0"/>
                <a:lstStyle/>
                <a:p>
                  <a:endParaRPr/>
                </a:p>
              </p:txBody>
            </p:sp>
            <p:pic>
              <p:nvPicPr>
                <p:cNvPr id="38" name="object 27">
                  <a:extLst>
                    <a:ext uri="{FF2B5EF4-FFF2-40B4-BE49-F238E27FC236}">
                      <a16:creationId xmlns:a16="http://schemas.microsoft.com/office/drawing/2014/main" id="{3DA9A34D-A2E5-0AB5-75C0-6C95A66620A4}"/>
                    </a:ext>
                  </a:extLst>
                </p:cNvPr>
                <p:cNvPicPr/>
                <p:nvPr/>
              </p:nvPicPr>
              <p:blipFill>
                <a:blip r:embed="rId7" cstate="print"/>
                <a:stretch>
                  <a:fillRect/>
                </a:stretch>
              </p:blipFill>
              <p:spPr>
                <a:xfrm>
                  <a:off x="1821776" y="2787967"/>
                  <a:ext cx="1376349" cy="1571713"/>
                </a:xfrm>
                <a:prstGeom prst="rect">
                  <a:avLst/>
                </a:prstGeom>
              </p:spPr>
            </p:pic>
          </p:grpSp>
          <p:sp>
            <p:nvSpPr>
              <p:cNvPr id="39" name="object 28">
                <a:extLst>
                  <a:ext uri="{FF2B5EF4-FFF2-40B4-BE49-F238E27FC236}">
                    <a16:creationId xmlns:a16="http://schemas.microsoft.com/office/drawing/2014/main" id="{11147794-C42E-6848-B4E5-710516D3F272}"/>
                  </a:ext>
                </a:extLst>
              </p:cNvPr>
              <p:cNvSpPr txBox="1"/>
              <p:nvPr/>
            </p:nvSpPr>
            <p:spPr>
              <a:xfrm>
                <a:off x="2226475" y="4424076"/>
                <a:ext cx="56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Poppins SemiBold"/>
                    <a:cs typeface="Poppins SemiBold"/>
                  </a:rPr>
                  <a:t>SECURITY</a:t>
                </a:r>
                <a:endParaRPr sz="900">
                  <a:latin typeface="Poppins SemiBold"/>
                  <a:cs typeface="Poppins SemiBold"/>
                </a:endParaRPr>
              </a:p>
            </p:txBody>
          </p:sp>
        </p:grpSp>
        <p:grpSp>
          <p:nvGrpSpPr>
            <p:cNvPr id="45" name="Group 44">
              <a:extLst>
                <a:ext uri="{FF2B5EF4-FFF2-40B4-BE49-F238E27FC236}">
                  <a16:creationId xmlns:a16="http://schemas.microsoft.com/office/drawing/2014/main" id="{D9085708-8F9A-C60E-B904-E336023677CF}"/>
                </a:ext>
              </a:extLst>
            </p:cNvPr>
            <p:cNvGrpSpPr/>
            <p:nvPr/>
          </p:nvGrpSpPr>
          <p:grpSpPr>
            <a:xfrm>
              <a:off x="8272155" y="1873194"/>
              <a:ext cx="1365237" cy="1860905"/>
              <a:chOff x="11092253" y="383574"/>
              <a:chExt cx="1365237" cy="1860905"/>
            </a:xfrm>
          </p:grpSpPr>
          <p:grpSp>
            <p:nvGrpSpPr>
              <p:cNvPr id="41" name="object 29">
                <a:extLst>
                  <a:ext uri="{FF2B5EF4-FFF2-40B4-BE49-F238E27FC236}">
                    <a16:creationId xmlns:a16="http://schemas.microsoft.com/office/drawing/2014/main" id="{991DEBD7-9B4C-51FD-9EFC-A31293553885}"/>
                  </a:ext>
                </a:extLst>
              </p:cNvPr>
              <p:cNvGrpSpPr/>
              <p:nvPr/>
            </p:nvGrpSpPr>
            <p:grpSpPr>
              <a:xfrm>
                <a:off x="11092253" y="383574"/>
                <a:ext cx="1365237" cy="1860905"/>
                <a:chOff x="11092253" y="383574"/>
                <a:chExt cx="1365237" cy="1860905"/>
              </a:xfrm>
            </p:grpSpPr>
            <p:sp>
              <p:nvSpPr>
                <p:cNvPr id="42" name="object 30">
                  <a:extLst>
                    <a:ext uri="{FF2B5EF4-FFF2-40B4-BE49-F238E27FC236}">
                      <a16:creationId xmlns:a16="http://schemas.microsoft.com/office/drawing/2014/main" id="{D0C2019B-BF54-8ECA-58E1-80E4D624779C}"/>
                    </a:ext>
                  </a:extLst>
                </p:cNvPr>
                <p:cNvSpPr/>
                <p:nvPr/>
              </p:nvSpPr>
              <p:spPr>
                <a:xfrm>
                  <a:off x="11103137" y="1876179"/>
                  <a:ext cx="1343660" cy="368300"/>
                </a:xfrm>
                <a:custGeom>
                  <a:avLst/>
                  <a:gdLst/>
                  <a:ahLst/>
                  <a:cxnLst/>
                  <a:rect l="l" t="t" r="r" b="b"/>
                  <a:pathLst>
                    <a:path w="1343660" h="368300">
                      <a:moveTo>
                        <a:pt x="1343482" y="368109"/>
                      </a:moveTo>
                      <a:lnTo>
                        <a:pt x="0" y="368109"/>
                      </a:lnTo>
                      <a:lnTo>
                        <a:pt x="0" y="0"/>
                      </a:lnTo>
                      <a:lnTo>
                        <a:pt x="1343482" y="0"/>
                      </a:lnTo>
                      <a:lnTo>
                        <a:pt x="1343482" y="368109"/>
                      </a:lnTo>
                      <a:close/>
                    </a:path>
                  </a:pathLst>
                </a:custGeom>
                <a:ln w="25400">
                  <a:solidFill>
                    <a:srgbClr val="EC6846"/>
                  </a:solidFill>
                </a:ln>
              </p:spPr>
              <p:txBody>
                <a:bodyPr wrap="square" lIns="0" tIns="0" rIns="0" bIns="0" rtlCol="0"/>
                <a:lstStyle/>
                <a:p>
                  <a:endParaRPr/>
                </a:p>
              </p:txBody>
            </p:sp>
            <p:pic>
              <p:nvPicPr>
                <p:cNvPr id="43" name="object 31">
                  <a:extLst>
                    <a:ext uri="{FF2B5EF4-FFF2-40B4-BE49-F238E27FC236}">
                      <a16:creationId xmlns:a16="http://schemas.microsoft.com/office/drawing/2014/main" id="{5382DA84-9D03-3082-1AB0-AE6F2920E5E2}"/>
                    </a:ext>
                  </a:extLst>
                </p:cNvPr>
                <p:cNvPicPr/>
                <p:nvPr/>
              </p:nvPicPr>
              <p:blipFill>
                <a:blip r:embed="rId8" cstate="print"/>
                <a:stretch>
                  <a:fillRect/>
                </a:stretch>
              </p:blipFill>
              <p:spPr>
                <a:xfrm>
                  <a:off x="11092253" y="383574"/>
                  <a:ext cx="1365237" cy="1558442"/>
                </a:xfrm>
                <a:prstGeom prst="rect">
                  <a:avLst/>
                </a:prstGeom>
              </p:spPr>
            </p:pic>
          </p:grpSp>
          <p:sp>
            <p:nvSpPr>
              <p:cNvPr id="44" name="object 32">
                <a:extLst>
                  <a:ext uri="{FF2B5EF4-FFF2-40B4-BE49-F238E27FC236}">
                    <a16:creationId xmlns:a16="http://schemas.microsoft.com/office/drawing/2014/main" id="{05276559-BBB1-E336-B069-8CE7ED60EFA1}"/>
                  </a:ext>
                </a:extLst>
              </p:cNvPr>
              <p:cNvSpPr txBox="1"/>
              <p:nvPr/>
            </p:nvSpPr>
            <p:spPr>
              <a:xfrm>
                <a:off x="11217591" y="1925487"/>
                <a:ext cx="1115060" cy="299720"/>
              </a:xfrm>
              <a:prstGeom prst="rect">
                <a:avLst/>
              </a:prstGeom>
            </p:spPr>
            <p:txBody>
              <a:bodyPr vert="horz" wrap="square" lIns="0" tIns="12700" rIns="0" bIns="0" rtlCol="0">
                <a:spAutoFit/>
              </a:bodyPr>
              <a:lstStyle/>
              <a:p>
                <a:pPr marL="12700" marR="5080" indent="259715">
                  <a:lnSpc>
                    <a:spcPct val="100000"/>
                  </a:lnSpc>
                  <a:spcBef>
                    <a:spcPts val="100"/>
                  </a:spcBef>
                </a:pPr>
                <a:r>
                  <a:rPr sz="900" b="1" spc="-10" dirty="0">
                    <a:latin typeface="Poppins SemiBold"/>
                    <a:cs typeface="Poppins SemiBold"/>
                  </a:rPr>
                  <a:t>SATELLITE COMMUNICATIONS</a:t>
                </a:r>
                <a:endParaRPr sz="900" dirty="0">
                  <a:latin typeface="Poppins SemiBold"/>
                  <a:cs typeface="Poppins SemiBold"/>
                </a:endParaRPr>
              </a:p>
            </p:txBody>
          </p:sp>
        </p:grpSp>
        <p:grpSp>
          <p:nvGrpSpPr>
            <p:cNvPr id="50" name="Group 49">
              <a:extLst>
                <a:ext uri="{FF2B5EF4-FFF2-40B4-BE49-F238E27FC236}">
                  <a16:creationId xmlns:a16="http://schemas.microsoft.com/office/drawing/2014/main" id="{17233A6B-31D7-F9C5-6370-B304D966A286}"/>
                </a:ext>
              </a:extLst>
            </p:cNvPr>
            <p:cNvGrpSpPr/>
            <p:nvPr/>
          </p:nvGrpSpPr>
          <p:grpSpPr>
            <a:xfrm>
              <a:off x="2549858" y="4286153"/>
              <a:ext cx="1369060" cy="1871980"/>
              <a:chOff x="5089169" y="2802864"/>
              <a:chExt cx="1369060" cy="1871980"/>
            </a:xfrm>
          </p:grpSpPr>
          <p:sp>
            <p:nvSpPr>
              <p:cNvPr id="46" name="object 33">
                <a:extLst>
                  <a:ext uri="{FF2B5EF4-FFF2-40B4-BE49-F238E27FC236}">
                    <a16:creationId xmlns:a16="http://schemas.microsoft.com/office/drawing/2014/main" id="{3CE97061-FF44-A953-3516-223BDC02F40F}"/>
                  </a:ext>
                </a:extLst>
              </p:cNvPr>
              <p:cNvSpPr txBox="1"/>
              <p:nvPr/>
            </p:nvSpPr>
            <p:spPr>
              <a:xfrm>
                <a:off x="5489144" y="4424076"/>
                <a:ext cx="62230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Poppins SemiBold"/>
                    <a:cs typeface="Poppins SemiBold"/>
                  </a:rPr>
                  <a:t>DEEP </a:t>
                </a:r>
                <a:r>
                  <a:rPr sz="900" b="1" spc="-20" dirty="0">
                    <a:latin typeface="Poppins SemiBold"/>
                    <a:cs typeface="Poppins SemiBold"/>
                  </a:rPr>
                  <a:t>TECH</a:t>
                </a:r>
                <a:endParaRPr sz="900">
                  <a:latin typeface="Poppins SemiBold"/>
                  <a:cs typeface="Poppins SemiBold"/>
                </a:endParaRPr>
              </a:p>
            </p:txBody>
          </p:sp>
          <p:grpSp>
            <p:nvGrpSpPr>
              <p:cNvPr id="47" name="object 34">
                <a:extLst>
                  <a:ext uri="{FF2B5EF4-FFF2-40B4-BE49-F238E27FC236}">
                    <a16:creationId xmlns:a16="http://schemas.microsoft.com/office/drawing/2014/main" id="{6DE60E65-17FE-477B-E1DA-223A2C92C39D}"/>
                  </a:ext>
                </a:extLst>
              </p:cNvPr>
              <p:cNvGrpSpPr/>
              <p:nvPr/>
            </p:nvGrpSpPr>
            <p:grpSpPr>
              <a:xfrm>
                <a:off x="5089169" y="2802864"/>
                <a:ext cx="1369060" cy="1871980"/>
                <a:chOff x="5089169" y="2802864"/>
                <a:chExt cx="1369060" cy="1871980"/>
              </a:xfrm>
            </p:grpSpPr>
            <p:sp>
              <p:nvSpPr>
                <p:cNvPr id="48" name="object 35">
                  <a:extLst>
                    <a:ext uri="{FF2B5EF4-FFF2-40B4-BE49-F238E27FC236}">
                      <a16:creationId xmlns:a16="http://schemas.microsoft.com/office/drawing/2014/main" id="{37B771B5-FB78-3058-0C0F-3792A4176438}"/>
                    </a:ext>
                  </a:extLst>
                </p:cNvPr>
                <p:cNvSpPr/>
                <p:nvPr/>
              </p:nvSpPr>
              <p:spPr>
                <a:xfrm>
                  <a:off x="5101869" y="4293844"/>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F9DB9B"/>
                  </a:solidFill>
                </a:ln>
              </p:spPr>
              <p:txBody>
                <a:bodyPr wrap="square" lIns="0" tIns="0" rIns="0" bIns="0" rtlCol="0"/>
                <a:lstStyle/>
                <a:p>
                  <a:endParaRPr/>
                </a:p>
              </p:txBody>
            </p:sp>
            <p:pic>
              <p:nvPicPr>
                <p:cNvPr id="49" name="object 36">
                  <a:extLst>
                    <a:ext uri="{FF2B5EF4-FFF2-40B4-BE49-F238E27FC236}">
                      <a16:creationId xmlns:a16="http://schemas.microsoft.com/office/drawing/2014/main" id="{3210E98B-74A1-B510-2DBE-3C58F839FC8B}"/>
                    </a:ext>
                  </a:extLst>
                </p:cNvPr>
                <p:cNvPicPr/>
                <p:nvPr/>
              </p:nvPicPr>
              <p:blipFill>
                <a:blip r:embed="rId9" cstate="print"/>
                <a:stretch>
                  <a:fillRect/>
                </a:stretch>
              </p:blipFill>
              <p:spPr>
                <a:xfrm>
                  <a:off x="5090147" y="2802864"/>
                  <a:ext cx="1366951" cy="1562290"/>
                </a:xfrm>
                <a:prstGeom prst="rect">
                  <a:avLst/>
                </a:prstGeom>
              </p:spPr>
            </p:pic>
          </p:grpSp>
        </p:grpSp>
        <p:grpSp>
          <p:nvGrpSpPr>
            <p:cNvPr id="55" name="Group 54">
              <a:extLst>
                <a:ext uri="{FF2B5EF4-FFF2-40B4-BE49-F238E27FC236}">
                  <a16:creationId xmlns:a16="http://schemas.microsoft.com/office/drawing/2014/main" id="{F844F8B3-3F5B-4977-FE27-9F25971F6AD2}"/>
                </a:ext>
              </a:extLst>
            </p:cNvPr>
            <p:cNvGrpSpPr/>
            <p:nvPr/>
          </p:nvGrpSpPr>
          <p:grpSpPr>
            <a:xfrm>
              <a:off x="10240883" y="4261561"/>
              <a:ext cx="1376349" cy="1885861"/>
              <a:chOff x="5978474" y="5068815"/>
              <a:chExt cx="1376349" cy="1885861"/>
            </a:xfrm>
          </p:grpSpPr>
          <p:sp>
            <p:nvSpPr>
              <p:cNvPr id="51" name="object 38">
                <a:extLst>
                  <a:ext uri="{FF2B5EF4-FFF2-40B4-BE49-F238E27FC236}">
                    <a16:creationId xmlns:a16="http://schemas.microsoft.com/office/drawing/2014/main" id="{96A5E8E3-8638-AC5B-4E67-2C251E48993C}"/>
                  </a:ext>
                </a:extLst>
              </p:cNvPr>
              <p:cNvSpPr txBox="1"/>
              <p:nvPr/>
            </p:nvSpPr>
            <p:spPr>
              <a:xfrm>
                <a:off x="6291305" y="6713610"/>
                <a:ext cx="71628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Poppins SemiBold"/>
                    <a:cs typeface="Poppins SemiBold"/>
                  </a:rPr>
                  <a:t>CLEAN </a:t>
                </a:r>
                <a:r>
                  <a:rPr sz="900" b="1" spc="-20" dirty="0">
                    <a:latin typeface="Poppins SemiBold"/>
                    <a:cs typeface="Poppins SemiBold"/>
                  </a:rPr>
                  <a:t>TECH</a:t>
                </a:r>
                <a:endParaRPr sz="900">
                  <a:latin typeface="Poppins SemiBold"/>
                  <a:cs typeface="Poppins SemiBold"/>
                </a:endParaRPr>
              </a:p>
            </p:txBody>
          </p:sp>
          <p:grpSp>
            <p:nvGrpSpPr>
              <p:cNvPr id="52" name="object 41">
                <a:extLst>
                  <a:ext uri="{FF2B5EF4-FFF2-40B4-BE49-F238E27FC236}">
                    <a16:creationId xmlns:a16="http://schemas.microsoft.com/office/drawing/2014/main" id="{0FE42350-4798-8202-5BFF-267163B72F6D}"/>
                  </a:ext>
                </a:extLst>
              </p:cNvPr>
              <p:cNvGrpSpPr/>
              <p:nvPr/>
            </p:nvGrpSpPr>
            <p:grpSpPr>
              <a:xfrm>
                <a:off x="5978474" y="5068815"/>
                <a:ext cx="1376349" cy="1885861"/>
                <a:chOff x="5978474" y="5068815"/>
                <a:chExt cx="1376349" cy="1885861"/>
              </a:xfrm>
            </p:grpSpPr>
            <p:sp>
              <p:nvSpPr>
                <p:cNvPr id="53" name="object 42">
                  <a:extLst>
                    <a:ext uri="{FF2B5EF4-FFF2-40B4-BE49-F238E27FC236}">
                      <a16:creationId xmlns:a16="http://schemas.microsoft.com/office/drawing/2014/main" id="{15CC126C-17B4-B3F9-17F8-87CEB856A86A}"/>
                    </a:ext>
                  </a:extLst>
                </p:cNvPr>
                <p:cNvSpPr/>
                <p:nvPr/>
              </p:nvSpPr>
              <p:spPr>
                <a:xfrm>
                  <a:off x="5991123" y="6586376"/>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7DCCF8"/>
                  </a:solidFill>
                </a:ln>
              </p:spPr>
              <p:txBody>
                <a:bodyPr wrap="square" lIns="0" tIns="0" rIns="0" bIns="0" rtlCol="0"/>
                <a:lstStyle/>
                <a:p>
                  <a:endParaRPr/>
                </a:p>
              </p:txBody>
            </p:sp>
            <p:pic>
              <p:nvPicPr>
                <p:cNvPr id="54" name="object 43">
                  <a:extLst>
                    <a:ext uri="{FF2B5EF4-FFF2-40B4-BE49-F238E27FC236}">
                      <a16:creationId xmlns:a16="http://schemas.microsoft.com/office/drawing/2014/main" id="{547FA5DA-57F9-2C4B-C173-8BE33C4091C1}"/>
                    </a:ext>
                  </a:extLst>
                </p:cNvPr>
                <p:cNvPicPr/>
                <p:nvPr/>
              </p:nvPicPr>
              <p:blipFill>
                <a:blip r:embed="rId10" cstate="print"/>
                <a:stretch>
                  <a:fillRect/>
                </a:stretch>
              </p:blipFill>
              <p:spPr>
                <a:xfrm>
                  <a:off x="5978474" y="5068815"/>
                  <a:ext cx="1376349" cy="1574469"/>
                </a:xfrm>
                <a:prstGeom prst="rect">
                  <a:avLst/>
                </a:prstGeom>
              </p:spPr>
            </p:pic>
          </p:grpSp>
        </p:grpSp>
        <p:grpSp>
          <p:nvGrpSpPr>
            <p:cNvPr id="60" name="Group 59">
              <a:extLst>
                <a:ext uri="{FF2B5EF4-FFF2-40B4-BE49-F238E27FC236}">
                  <a16:creationId xmlns:a16="http://schemas.microsoft.com/office/drawing/2014/main" id="{17AB91C8-AB57-A8E8-5275-A055C356FF11}"/>
                </a:ext>
              </a:extLst>
            </p:cNvPr>
            <p:cNvGrpSpPr/>
            <p:nvPr/>
          </p:nvGrpSpPr>
          <p:grpSpPr>
            <a:xfrm>
              <a:off x="6366081" y="4235669"/>
              <a:ext cx="1372870" cy="1908810"/>
              <a:chOff x="9486118" y="3758601"/>
              <a:chExt cx="1372870" cy="1908810"/>
            </a:xfrm>
          </p:grpSpPr>
          <p:sp>
            <p:nvSpPr>
              <p:cNvPr id="56" name="object 37">
                <a:extLst>
                  <a:ext uri="{FF2B5EF4-FFF2-40B4-BE49-F238E27FC236}">
                    <a16:creationId xmlns:a16="http://schemas.microsoft.com/office/drawing/2014/main" id="{4DA99A6F-F014-9AB3-B904-69C9A7F644AB}"/>
                  </a:ext>
                </a:extLst>
              </p:cNvPr>
              <p:cNvSpPr txBox="1"/>
              <p:nvPr/>
            </p:nvSpPr>
            <p:spPr>
              <a:xfrm>
                <a:off x="9689082" y="5399459"/>
                <a:ext cx="967105"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Poppins SemiBold"/>
                    <a:cs typeface="Poppins SemiBold"/>
                  </a:rPr>
                  <a:t>SMART</a:t>
                </a:r>
                <a:r>
                  <a:rPr sz="900" b="1" spc="-35" dirty="0">
                    <a:latin typeface="Poppins SemiBold"/>
                    <a:cs typeface="Poppins SemiBold"/>
                  </a:rPr>
                  <a:t> </a:t>
                </a:r>
                <a:r>
                  <a:rPr sz="900" b="1" spc="-10" dirty="0">
                    <a:latin typeface="Poppins SemiBold"/>
                    <a:cs typeface="Poppins SemiBold"/>
                  </a:rPr>
                  <a:t>MOBILITY</a:t>
                </a:r>
                <a:endParaRPr sz="900">
                  <a:latin typeface="Poppins SemiBold"/>
                  <a:cs typeface="Poppins SemiBold"/>
                </a:endParaRPr>
              </a:p>
            </p:txBody>
          </p:sp>
          <p:grpSp>
            <p:nvGrpSpPr>
              <p:cNvPr id="57" name="object 44">
                <a:extLst>
                  <a:ext uri="{FF2B5EF4-FFF2-40B4-BE49-F238E27FC236}">
                    <a16:creationId xmlns:a16="http://schemas.microsoft.com/office/drawing/2014/main" id="{454547CE-A8A2-1F2F-AC57-F2065F725E23}"/>
                  </a:ext>
                </a:extLst>
              </p:cNvPr>
              <p:cNvGrpSpPr/>
              <p:nvPr/>
            </p:nvGrpSpPr>
            <p:grpSpPr>
              <a:xfrm>
                <a:off x="9486118" y="3758601"/>
                <a:ext cx="1372870" cy="1908810"/>
                <a:chOff x="1827745" y="5092585"/>
                <a:chExt cx="1372870" cy="1908810"/>
              </a:xfrm>
            </p:grpSpPr>
            <p:sp>
              <p:nvSpPr>
                <p:cNvPr id="58" name="object 45">
                  <a:extLst>
                    <a:ext uri="{FF2B5EF4-FFF2-40B4-BE49-F238E27FC236}">
                      <a16:creationId xmlns:a16="http://schemas.microsoft.com/office/drawing/2014/main" id="{C968ACED-E0B5-6E91-3036-85C5F0D0AA4B}"/>
                    </a:ext>
                  </a:extLst>
                </p:cNvPr>
                <p:cNvSpPr/>
                <p:nvPr/>
              </p:nvSpPr>
              <p:spPr>
                <a:xfrm>
                  <a:off x="1842287" y="6620154"/>
                  <a:ext cx="1343660" cy="368300"/>
                </a:xfrm>
                <a:custGeom>
                  <a:avLst/>
                  <a:gdLst/>
                  <a:ahLst/>
                  <a:cxnLst/>
                  <a:rect l="l" t="t" r="r" b="b"/>
                  <a:pathLst>
                    <a:path w="1343660" h="368300">
                      <a:moveTo>
                        <a:pt x="1343494" y="368109"/>
                      </a:moveTo>
                      <a:lnTo>
                        <a:pt x="0" y="368109"/>
                      </a:lnTo>
                      <a:lnTo>
                        <a:pt x="0" y="0"/>
                      </a:lnTo>
                      <a:lnTo>
                        <a:pt x="1343494" y="0"/>
                      </a:lnTo>
                      <a:lnTo>
                        <a:pt x="1343494" y="368109"/>
                      </a:lnTo>
                      <a:close/>
                    </a:path>
                  </a:pathLst>
                </a:custGeom>
                <a:ln w="25400">
                  <a:solidFill>
                    <a:srgbClr val="DE3885"/>
                  </a:solidFill>
                </a:ln>
              </p:spPr>
              <p:txBody>
                <a:bodyPr wrap="square" lIns="0" tIns="0" rIns="0" bIns="0" rtlCol="0"/>
                <a:lstStyle/>
                <a:p>
                  <a:endParaRPr/>
                </a:p>
              </p:txBody>
            </p:sp>
            <p:pic>
              <p:nvPicPr>
                <p:cNvPr id="59" name="object 46">
                  <a:extLst>
                    <a:ext uri="{FF2B5EF4-FFF2-40B4-BE49-F238E27FC236}">
                      <a16:creationId xmlns:a16="http://schemas.microsoft.com/office/drawing/2014/main" id="{8D66A0C7-1730-54A3-54AB-8EBDE1229AE7}"/>
                    </a:ext>
                  </a:extLst>
                </p:cNvPr>
                <p:cNvPicPr/>
                <p:nvPr/>
              </p:nvPicPr>
              <p:blipFill>
                <a:blip r:embed="rId11" cstate="print"/>
                <a:stretch>
                  <a:fillRect/>
                </a:stretch>
              </p:blipFill>
              <p:spPr>
                <a:xfrm>
                  <a:off x="1827745" y="5092585"/>
                  <a:ext cx="1372590" cy="1584477"/>
                </a:xfrm>
                <a:prstGeom prst="rect">
                  <a:avLst/>
                </a:prstGeom>
              </p:spPr>
            </p:pic>
          </p:grpSp>
        </p:grpSp>
        <p:grpSp>
          <p:nvGrpSpPr>
            <p:cNvPr id="65" name="Group 64">
              <a:extLst>
                <a:ext uri="{FF2B5EF4-FFF2-40B4-BE49-F238E27FC236}">
                  <a16:creationId xmlns:a16="http://schemas.microsoft.com/office/drawing/2014/main" id="{CDB87746-E27B-004D-A731-A35C1D84D2E4}"/>
                </a:ext>
              </a:extLst>
            </p:cNvPr>
            <p:cNvGrpSpPr/>
            <p:nvPr/>
          </p:nvGrpSpPr>
          <p:grpSpPr>
            <a:xfrm>
              <a:off x="8289355" y="4261444"/>
              <a:ext cx="1381125" cy="1903730"/>
              <a:chOff x="3472383" y="5097526"/>
              <a:chExt cx="1381125" cy="1903730"/>
            </a:xfrm>
          </p:grpSpPr>
          <p:sp>
            <p:nvSpPr>
              <p:cNvPr id="61" name="object 40">
                <a:extLst>
                  <a:ext uri="{FF2B5EF4-FFF2-40B4-BE49-F238E27FC236}">
                    <a16:creationId xmlns:a16="http://schemas.microsoft.com/office/drawing/2014/main" id="{C2C1ECE4-0740-C498-4AAC-2E874A510708}"/>
                  </a:ext>
                </a:extLst>
              </p:cNvPr>
              <p:cNvSpPr txBox="1"/>
              <p:nvPr/>
            </p:nvSpPr>
            <p:spPr>
              <a:xfrm>
                <a:off x="3767612" y="6734243"/>
                <a:ext cx="79121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Poppins SemiBold"/>
                    <a:cs typeface="Poppins SemiBold"/>
                  </a:rPr>
                  <a:t>INDUSTRY</a:t>
                </a:r>
                <a:r>
                  <a:rPr sz="900" b="1" spc="-45" dirty="0">
                    <a:latin typeface="Poppins SemiBold"/>
                    <a:cs typeface="Poppins SemiBold"/>
                  </a:rPr>
                  <a:t> </a:t>
                </a:r>
                <a:r>
                  <a:rPr sz="900" b="1" spc="-25" dirty="0">
                    <a:latin typeface="Poppins SemiBold"/>
                    <a:cs typeface="Poppins SemiBold"/>
                  </a:rPr>
                  <a:t>4.0</a:t>
                </a:r>
                <a:endParaRPr sz="900">
                  <a:latin typeface="Poppins SemiBold"/>
                  <a:cs typeface="Poppins SemiBold"/>
                </a:endParaRPr>
              </a:p>
            </p:txBody>
          </p:sp>
          <p:grpSp>
            <p:nvGrpSpPr>
              <p:cNvPr id="62" name="object 47">
                <a:extLst>
                  <a:ext uri="{FF2B5EF4-FFF2-40B4-BE49-F238E27FC236}">
                    <a16:creationId xmlns:a16="http://schemas.microsoft.com/office/drawing/2014/main" id="{1D585761-56A9-4A14-566D-71C7C013C984}"/>
                  </a:ext>
                </a:extLst>
              </p:cNvPr>
              <p:cNvGrpSpPr/>
              <p:nvPr/>
            </p:nvGrpSpPr>
            <p:grpSpPr>
              <a:xfrm>
                <a:off x="3472383" y="5097526"/>
                <a:ext cx="1381125" cy="1903730"/>
                <a:chOff x="3472383" y="5097526"/>
                <a:chExt cx="1381125" cy="1903730"/>
              </a:xfrm>
            </p:grpSpPr>
            <p:sp>
              <p:nvSpPr>
                <p:cNvPr id="63" name="object 48">
                  <a:extLst>
                    <a:ext uri="{FF2B5EF4-FFF2-40B4-BE49-F238E27FC236}">
                      <a16:creationId xmlns:a16="http://schemas.microsoft.com/office/drawing/2014/main" id="{97DBC212-7075-3A2C-E94E-3D5D550B98FB}"/>
                    </a:ext>
                  </a:extLst>
                </p:cNvPr>
                <p:cNvSpPr/>
                <p:nvPr/>
              </p:nvSpPr>
              <p:spPr>
                <a:xfrm>
                  <a:off x="3491039" y="6620154"/>
                  <a:ext cx="1343660" cy="368300"/>
                </a:xfrm>
                <a:custGeom>
                  <a:avLst/>
                  <a:gdLst/>
                  <a:ahLst/>
                  <a:cxnLst/>
                  <a:rect l="l" t="t" r="r" b="b"/>
                  <a:pathLst>
                    <a:path w="1343660" h="368300">
                      <a:moveTo>
                        <a:pt x="1343482" y="368109"/>
                      </a:moveTo>
                      <a:lnTo>
                        <a:pt x="0" y="368109"/>
                      </a:lnTo>
                      <a:lnTo>
                        <a:pt x="0" y="0"/>
                      </a:lnTo>
                      <a:lnTo>
                        <a:pt x="1343482" y="0"/>
                      </a:lnTo>
                      <a:lnTo>
                        <a:pt x="1343482" y="368109"/>
                      </a:lnTo>
                      <a:close/>
                    </a:path>
                  </a:pathLst>
                </a:custGeom>
                <a:ln w="25400">
                  <a:solidFill>
                    <a:srgbClr val="EC6846"/>
                  </a:solidFill>
                </a:ln>
              </p:spPr>
              <p:txBody>
                <a:bodyPr wrap="square" lIns="0" tIns="0" rIns="0" bIns="0" rtlCol="0"/>
                <a:lstStyle/>
                <a:p>
                  <a:endParaRPr/>
                </a:p>
              </p:txBody>
            </p:sp>
            <p:pic>
              <p:nvPicPr>
                <p:cNvPr id="64" name="object 49">
                  <a:extLst>
                    <a:ext uri="{FF2B5EF4-FFF2-40B4-BE49-F238E27FC236}">
                      <a16:creationId xmlns:a16="http://schemas.microsoft.com/office/drawing/2014/main" id="{E72938C1-47D1-51C4-F23F-9CB64DC60390}"/>
                    </a:ext>
                  </a:extLst>
                </p:cNvPr>
                <p:cNvPicPr/>
                <p:nvPr/>
              </p:nvPicPr>
              <p:blipFill>
                <a:blip r:embed="rId12" cstate="print"/>
                <a:stretch>
                  <a:fillRect/>
                </a:stretch>
              </p:blipFill>
              <p:spPr>
                <a:xfrm>
                  <a:off x="3472383" y="5097526"/>
                  <a:ext cx="1380769" cy="1579537"/>
                </a:xfrm>
                <a:prstGeom prst="rect">
                  <a:avLst/>
                </a:prstGeom>
              </p:spPr>
            </p:pic>
          </p:grpSp>
        </p:grpSp>
        <p:grpSp>
          <p:nvGrpSpPr>
            <p:cNvPr id="70" name="Group 69">
              <a:extLst>
                <a:ext uri="{FF2B5EF4-FFF2-40B4-BE49-F238E27FC236}">
                  <a16:creationId xmlns:a16="http://schemas.microsoft.com/office/drawing/2014/main" id="{BAABAA46-9053-887E-68DC-C952A9202100}"/>
                </a:ext>
              </a:extLst>
            </p:cNvPr>
            <p:cNvGrpSpPr/>
            <p:nvPr/>
          </p:nvGrpSpPr>
          <p:grpSpPr>
            <a:xfrm>
              <a:off x="4459416" y="4262428"/>
              <a:ext cx="1376362" cy="1890928"/>
              <a:chOff x="-659227" y="5088795"/>
              <a:chExt cx="1376362" cy="1890928"/>
            </a:xfrm>
          </p:grpSpPr>
          <p:sp>
            <p:nvSpPr>
              <p:cNvPr id="66" name="object 39">
                <a:extLst>
                  <a:ext uri="{FF2B5EF4-FFF2-40B4-BE49-F238E27FC236}">
                    <a16:creationId xmlns:a16="http://schemas.microsoft.com/office/drawing/2014/main" id="{0A935887-B634-2D51-CCE1-F8B640E9DAC3}"/>
                  </a:ext>
                </a:extLst>
              </p:cNvPr>
              <p:cNvSpPr txBox="1"/>
              <p:nvPr/>
            </p:nvSpPr>
            <p:spPr>
              <a:xfrm>
                <a:off x="-502440" y="6668476"/>
                <a:ext cx="1080135" cy="299720"/>
              </a:xfrm>
              <a:prstGeom prst="rect">
                <a:avLst/>
              </a:prstGeom>
            </p:spPr>
            <p:txBody>
              <a:bodyPr vert="horz" wrap="square" lIns="0" tIns="12700" rIns="0" bIns="0" rtlCol="0">
                <a:spAutoFit/>
              </a:bodyPr>
              <a:lstStyle/>
              <a:p>
                <a:pPr marL="12700" marR="5080" indent="188595">
                  <a:lnSpc>
                    <a:spcPct val="100000"/>
                  </a:lnSpc>
                  <a:spcBef>
                    <a:spcPts val="100"/>
                  </a:spcBef>
                </a:pPr>
                <a:r>
                  <a:rPr sz="900" b="1" spc="-10" dirty="0">
                    <a:latin typeface="Poppins SemiBold"/>
                    <a:cs typeface="Poppins SemiBold"/>
                  </a:rPr>
                  <a:t>ENTERPRISE TRANSFORMATION</a:t>
                </a:r>
                <a:endParaRPr sz="900" dirty="0">
                  <a:latin typeface="Poppins SemiBold"/>
                  <a:cs typeface="Poppins SemiBold"/>
                </a:endParaRPr>
              </a:p>
            </p:txBody>
          </p:sp>
          <p:grpSp>
            <p:nvGrpSpPr>
              <p:cNvPr id="67" name="object 50">
                <a:extLst>
                  <a:ext uri="{FF2B5EF4-FFF2-40B4-BE49-F238E27FC236}">
                    <a16:creationId xmlns:a16="http://schemas.microsoft.com/office/drawing/2014/main" id="{E8F8892E-9FEE-8CEC-6BD9-11077250A23F}"/>
                  </a:ext>
                </a:extLst>
              </p:cNvPr>
              <p:cNvGrpSpPr/>
              <p:nvPr/>
            </p:nvGrpSpPr>
            <p:grpSpPr>
              <a:xfrm>
                <a:off x="-659227" y="5088795"/>
                <a:ext cx="1376362" cy="1890928"/>
                <a:chOff x="-659227" y="5088795"/>
                <a:chExt cx="1376362" cy="1890928"/>
              </a:xfrm>
            </p:grpSpPr>
            <p:sp>
              <p:nvSpPr>
                <p:cNvPr id="68" name="object 51">
                  <a:extLst>
                    <a:ext uri="{FF2B5EF4-FFF2-40B4-BE49-F238E27FC236}">
                      <a16:creationId xmlns:a16="http://schemas.microsoft.com/office/drawing/2014/main" id="{45ADFDEC-1206-90DD-93E3-416C18C5DD7F}"/>
                    </a:ext>
                  </a:extLst>
                </p:cNvPr>
                <p:cNvSpPr/>
                <p:nvPr/>
              </p:nvSpPr>
              <p:spPr>
                <a:xfrm>
                  <a:off x="-642781" y="6611423"/>
                  <a:ext cx="1343660" cy="368300"/>
                </a:xfrm>
                <a:custGeom>
                  <a:avLst/>
                  <a:gdLst/>
                  <a:ahLst/>
                  <a:cxnLst/>
                  <a:rect l="l" t="t" r="r" b="b"/>
                  <a:pathLst>
                    <a:path w="1343660" h="368300">
                      <a:moveTo>
                        <a:pt x="1343482" y="368109"/>
                      </a:moveTo>
                      <a:lnTo>
                        <a:pt x="0" y="368109"/>
                      </a:lnTo>
                      <a:lnTo>
                        <a:pt x="0" y="0"/>
                      </a:lnTo>
                      <a:lnTo>
                        <a:pt x="1343482" y="0"/>
                      </a:lnTo>
                      <a:lnTo>
                        <a:pt x="1343482" y="368109"/>
                      </a:lnTo>
                      <a:close/>
                    </a:path>
                  </a:pathLst>
                </a:custGeom>
                <a:ln w="25400">
                  <a:solidFill>
                    <a:srgbClr val="F9DB9B"/>
                  </a:solidFill>
                </a:ln>
              </p:spPr>
              <p:txBody>
                <a:bodyPr wrap="square" lIns="0" tIns="0" rIns="0" bIns="0" rtlCol="0"/>
                <a:lstStyle/>
                <a:p>
                  <a:endParaRPr/>
                </a:p>
              </p:txBody>
            </p:sp>
            <p:pic>
              <p:nvPicPr>
                <p:cNvPr id="69" name="object 52">
                  <a:extLst>
                    <a:ext uri="{FF2B5EF4-FFF2-40B4-BE49-F238E27FC236}">
                      <a16:creationId xmlns:a16="http://schemas.microsoft.com/office/drawing/2014/main" id="{D466ACB6-22FA-BD84-C4A2-58051394E341}"/>
                    </a:ext>
                  </a:extLst>
                </p:cNvPr>
                <p:cNvPicPr/>
                <p:nvPr/>
              </p:nvPicPr>
              <p:blipFill>
                <a:blip r:embed="rId13" cstate="print"/>
                <a:stretch>
                  <a:fillRect/>
                </a:stretch>
              </p:blipFill>
              <p:spPr>
                <a:xfrm>
                  <a:off x="-659227" y="5088795"/>
                  <a:ext cx="1376362" cy="1574469"/>
                </a:xfrm>
                <a:prstGeom prst="rect">
                  <a:avLst/>
                </a:prstGeom>
              </p:spPr>
            </p:pic>
          </p:grpSp>
        </p:grpSp>
      </p:grpSp>
      <p:pic>
        <p:nvPicPr>
          <p:cNvPr id="2" name="Picture 1">
            <a:extLst>
              <a:ext uri="{FF2B5EF4-FFF2-40B4-BE49-F238E27FC236}">
                <a16:creationId xmlns:a16="http://schemas.microsoft.com/office/drawing/2014/main" id="{1857A94C-6E3F-3FAB-AD61-74BBB4AB940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91088" y="137210"/>
            <a:ext cx="1084561" cy="919631"/>
          </a:xfrm>
          <a:prstGeom prst="rect">
            <a:avLst/>
          </a:prstGeom>
        </p:spPr>
      </p:pic>
    </p:spTree>
    <p:extLst>
      <p:ext uri="{BB962C8B-B14F-4D97-AF65-F5344CB8AC3E}">
        <p14:creationId xmlns:p14="http://schemas.microsoft.com/office/powerpoint/2010/main" val="313270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Graphic 12">
            <a:extLst>
              <a:ext uri="{FF2B5EF4-FFF2-40B4-BE49-F238E27FC236}">
                <a16:creationId xmlns:a16="http://schemas.microsoft.com/office/drawing/2014/main" id="{96E517E4-4796-B644-AB1D-FF9D58AA8615}"/>
              </a:ext>
            </a:extLst>
          </p:cNvPr>
          <p:cNvPicPr>
            <a:picLocks noChangeAspect="1"/>
          </p:cNvPicPr>
          <p:nvPr/>
        </p:nvPicPr>
        <p:blipFill>
          <a:blip r:embed="rId2">
            <a:alphaModFix amt="70000"/>
          </a:blip>
          <a:stretch>
            <a:fillRect/>
          </a:stretch>
        </p:blipFill>
        <p:spPr>
          <a:xfrm>
            <a:off x="0" y="3588"/>
            <a:ext cx="12192000" cy="6854412"/>
          </a:xfrm>
          <a:custGeom>
            <a:avLst/>
            <a:gdLst>
              <a:gd name="connsiteX0" fmla="*/ 3661 w 12388273"/>
              <a:gd name="connsiteY0" fmla="*/ 2477 h 6854412"/>
              <a:gd name="connsiteX1" fmla="*/ 12391934 w 12388273"/>
              <a:gd name="connsiteY1" fmla="*/ 2477 h 6854412"/>
              <a:gd name="connsiteX2" fmla="*/ 12391934 w 12388273"/>
              <a:gd name="connsiteY2" fmla="*/ 6856890 h 6854412"/>
              <a:gd name="connsiteX3" fmla="*/ 3661 w 12388273"/>
              <a:gd name="connsiteY3" fmla="*/ 6856890 h 6854412"/>
            </a:gdLst>
            <a:ahLst/>
            <a:cxnLst>
              <a:cxn ang="0">
                <a:pos x="connsiteX0" y="connsiteY0"/>
              </a:cxn>
              <a:cxn ang="0">
                <a:pos x="connsiteX1" y="connsiteY1"/>
              </a:cxn>
              <a:cxn ang="0">
                <a:pos x="connsiteX2" y="connsiteY2"/>
              </a:cxn>
              <a:cxn ang="0">
                <a:pos x="connsiteX3" y="connsiteY3"/>
              </a:cxn>
            </a:cxnLst>
            <a:rect l="l" t="t" r="r" b="b"/>
            <a:pathLst>
              <a:path w="12388273" h="6854412">
                <a:moveTo>
                  <a:pt x="3661" y="2477"/>
                </a:moveTo>
                <a:lnTo>
                  <a:pt x="12391934" y="2477"/>
                </a:lnTo>
                <a:lnTo>
                  <a:pt x="12391934" y="6856890"/>
                </a:lnTo>
                <a:lnTo>
                  <a:pt x="3661" y="6856890"/>
                </a:lnTo>
                <a:close/>
              </a:path>
            </a:pathLst>
          </a:custGeom>
        </p:spPr>
      </p:pic>
      <p:grpSp>
        <p:nvGrpSpPr>
          <p:cNvPr id="4" name="Group 3">
            <a:extLst>
              <a:ext uri="{FF2B5EF4-FFF2-40B4-BE49-F238E27FC236}">
                <a16:creationId xmlns:a16="http://schemas.microsoft.com/office/drawing/2014/main" id="{9A4632D8-C5E9-68A9-787A-ABF346EDBA91}"/>
              </a:ext>
            </a:extLst>
          </p:cNvPr>
          <p:cNvGrpSpPr/>
          <p:nvPr/>
        </p:nvGrpSpPr>
        <p:grpSpPr>
          <a:xfrm>
            <a:off x="0" y="201038"/>
            <a:ext cx="12192000" cy="1174649"/>
            <a:chOff x="0" y="681210"/>
            <a:chExt cx="12192000" cy="1174649"/>
          </a:xfrm>
        </p:grpSpPr>
        <p:sp>
          <p:nvSpPr>
            <p:cNvPr id="6" name="TextBox 5">
              <a:extLst>
                <a:ext uri="{FF2B5EF4-FFF2-40B4-BE49-F238E27FC236}">
                  <a16:creationId xmlns:a16="http://schemas.microsoft.com/office/drawing/2014/main" id="{C6713C73-6E08-8611-DA72-7A8023ABC37E}"/>
                </a:ext>
              </a:extLst>
            </p:cNvPr>
            <p:cNvSpPr txBox="1"/>
            <p:nvPr/>
          </p:nvSpPr>
          <p:spPr>
            <a:xfrm>
              <a:off x="3010608" y="681210"/>
              <a:ext cx="6108813" cy="584775"/>
            </a:xfrm>
            <a:prstGeom prst="rect">
              <a:avLst/>
            </a:prstGeom>
            <a:noFill/>
          </p:spPr>
          <p:txBody>
            <a:bodyPr wrap="square">
              <a:spAutoFit/>
            </a:bodyPr>
            <a:lstStyle/>
            <a:p>
              <a:pPr algn="ctr"/>
              <a:endParaRPr lang="en-US" sz="3200" b="1" dirty="0">
                <a:solidFill>
                  <a:schemeClr val="bg1"/>
                </a:solidFill>
                <a:latin typeface="Arial" panose="020B0604020202020204" pitchFamily="34" charset="0"/>
                <a:ea typeface="+mj-ea"/>
                <a:cs typeface="Arial" panose="020B0604020202020204" pitchFamily="34" charset="0"/>
              </a:endParaRPr>
            </a:p>
          </p:txBody>
        </p:sp>
        <p:grpSp>
          <p:nvGrpSpPr>
            <p:cNvPr id="3" name="Group 2">
              <a:extLst>
                <a:ext uri="{FF2B5EF4-FFF2-40B4-BE49-F238E27FC236}">
                  <a16:creationId xmlns:a16="http://schemas.microsoft.com/office/drawing/2014/main" id="{4364EFF1-2276-BDEF-EB86-A7850C33EBA9}"/>
                </a:ext>
              </a:extLst>
            </p:cNvPr>
            <p:cNvGrpSpPr/>
            <p:nvPr/>
          </p:nvGrpSpPr>
          <p:grpSpPr>
            <a:xfrm>
              <a:off x="0" y="1332859"/>
              <a:ext cx="12192000" cy="523000"/>
              <a:chOff x="0" y="1332859"/>
              <a:chExt cx="12192000" cy="523000"/>
            </a:xfrm>
          </p:grpSpPr>
          <p:sp>
            <p:nvSpPr>
              <p:cNvPr id="33" name="Rounded Rectangle 154">
                <a:extLst>
                  <a:ext uri="{FF2B5EF4-FFF2-40B4-BE49-F238E27FC236}">
                    <a16:creationId xmlns:a16="http://schemas.microsoft.com/office/drawing/2014/main" id="{665DD762-B857-32E9-5734-93CC86820289}"/>
                  </a:ext>
                </a:extLst>
              </p:cNvPr>
              <p:cNvSpPr/>
              <p:nvPr/>
            </p:nvSpPr>
            <p:spPr>
              <a:xfrm>
                <a:off x="0" y="1332859"/>
                <a:ext cx="12192000" cy="523000"/>
              </a:xfrm>
              <a:prstGeom prst="roundRect">
                <a:avLst>
                  <a:gd name="adj" fmla="val 0"/>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058EF95-D93F-BCFF-500C-422E90CCB79B}"/>
                  </a:ext>
                </a:extLst>
              </p:cNvPr>
              <p:cNvSpPr txBox="1"/>
              <p:nvPr/>
            </p:nvSpPr>
            <p:spPr>
              <a:xfrm>
                <a:off x="3175965" y="1351941"/>
                <a:ext cx="6096000" cy="369332"/>
              </a:xfrm>
              <a:prstGeom prst="rect">
                <a:avLst/>
              </a:prstGeom>
              <a:noFill/>
            </p:spPr>
            <p:txBody>
              <a:bodyPr wrap="square" rtlCol="0">
                <a:spAutoFit/>
              </a:bodyPr>
              <a:lstStyle/>
              <a:p>
                <a:r>
                  <a:rPr lang="en-IN" dirty="0">
                    <a:solidFill>
                      <a:schemeClr val="bg1"/>
                    </a:solidFill>
                    <a:latin typeface="Poppins" panose="00000500000000000000" pitchFamily="2" charset="0"/>
                    <a:cs typeface="Poppins" panose="00000500000000000000" pitchFamily="2" charset="0"/>
                  </a:rPr>
                  <a:t>Global Participation from varied spaces including:</a:t>
                </a:r>
                <a:r>
                  <a:rPr lang="en-IN" dirty="0">
                    <a:latin typeface="Poppins" panose="00000500000000000000" pitchFamily="2" charset="0"/>
                    <a:cs typeface="Poppins" panose="00000500000000000000" pitchFamily="2" charset="0"/>
                  </a:rPr>
                  <a:t>:</a:t>
                </a:r>
              </a:p>
            </p:txBody>
          </p:sp>
        </p:grpSp>
      </p:grpSp>
      <p:grpSp>
        <p:nvGrpSpPr>
          <p:cNvPr id="12" name="Group 11">
            <a:extLst>
              <a:ext uri="{FF2B5EF4-FFF2-40B4-BE49-F238E27FC236}">
                <a16:creationId xmlns:a16="http://schemas.microsoft.com/office/drawing/2014/main" id="{8A4BFDE3-85FE-BE6C-EF7E-7B99700FEFC7}"/>
              </a:ext>
            </a:extLst>
          </p:cNvPr>
          <p:cNvGrpSpPr/>
          <p:nvPr/>
        </p:nvGrpSpPr>
        <p:grpSpPr>
          <a:xfrm>
            <a:off x="406821" y="1571366"/>
            <a:ext cx="11417691" cy="4827369"/>
            <a:chOff x="628494" y="2419152"/>
            <a:chExt cx="11417691" cy="4530791"/>
          </a:xfrm>
        </p:grpSpPr>
        <p:grpSp>
          <p:nvGrpSpPr>
            <p:cNvPr id="35" name="Group 34">
              <a:extLst>
                <a:ext uri="{FF2B5EF4-FFF2-40B4-BE49-F238E27FC236}">
                  <a16:creationId xmlns:a16="http://schemas.microsoft.com/office/drawing/2014/main" id="{0E0F2130-892E-BC83-6011-B489C253520C}"/>
                </a:ext>
              </a:extLst>
            </p:cNvPr>
            <p:cNvGrpSpPr/>
            <p:nvPr/>
          </p:nvGrpSpPr>
          <p:grpSpPr>
            <a:xfrm>
              <a:off x="628494" y="2419152"/>
              <a:ext cx="11417691" cy="4530791"/>
              <a:chOff x="693536" y="2337889"/>
              <a:chExt cx="11417691" cy="4530791"/>
            </a:xfrm>
          </p:grpSpPr>
          <p:sp>
            <p:nvSpPr>
              <p:cNvPr id="7" name="TextBox 6">
                <a:extLst>
                  <a:ext uri="{FF2B5EF4-FFF2-40B4-BE49-F238E27FC236}">
                    <a16:creationId xmlns:a16="http://schemas.microsoft.com/office/drawing/2014/main" id="{A8C175BA-CAE7-DFB5-977D-8F441237C87D}"/>
                  </a:ext>
                </a:extLst>
              </p:cNvPr>
              <p:cNvSpPr txBox="1"/>
              <p:nvPr/>
            </p:nvSpPr>
            <p:spPr>
              <a:xfrm>
                <a:off x="966534" y="2337889"/>
                <a:ext cx="2990629" cy="1692284"/>
              </a:xfrm>
              <a:prstGeom prst="rect">
                <a:avLst/>
              </a:prstGeom>
              <a:noFill/>
            </p:spPr>
            <p:txBody>
              <a:bodyPr wrap="square" numCol="1" rtlCol="0">
                <a:spAutoFit/>
              </a:bodyPr>
              <a:lstStyle/>
              <a:p>
                <a:pPr algn="just">
                  <a:lnSpc>
                    <a:spcPct val="150000"/>
                  </a:lnSpc>
                </a:pPr>
                <a:r>
                  <a:rPr lang="en-US" sz="2000" dirty="0">
                    <a:solidFill>
                      <a:schemeClr val="bg1"/>
                    </a:solidFill>
                    <a:latin typeface="Poppins" panose="00000500000000000000" pitchFamily="2" charset="0"/>
                    <a:cs typeface="Poppins" panose="00000500000000000000" pitchFamily="2" charset="0"/>
                  </a:rPr>
                  <a:t>         </a:t>
                </a:r>
                <a:r>
                  <a:rPr lang="en-US" sz="2400" b="1" spc="85" dirty="0">
                    <a:solidFill>
                      <a:schemeClr val="bg1"/>
                    </a:solidFill>
                    <a:latin typeface="Poppins" pitchFamily="2" charset="77"/>
                    <a:cs typeface="Poppins" pitchFamily="2" charset="77"/>
                  </a:rPr>
                  <a:t>Government</a:t>
                </a:r>
                <a:r>
                  <a:rPr lang="en-US" sz="2400" dirty="0">
                    <a:solidFill>
                      <a:schemeClr val="bg1"/>
                    </a:solidFill>
                    <a:latin typeface="Poppins" panose="00000500000000000000" pitchFamily="2" charset="0"/>
                    <a:cs typeface="Poppins" panose="00000500000000000000" pitchFamily="2" charset="0"/>
                  </a:rPr>
                  <a:t> </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Ministries</a:t>
                </a:r>
                <a:endParaRPr lang="en-US" sz="1200" spc="-5" dirty="0">
                  <a:solidFill>
                    <a:schemeClr val="bg1"/>
                  </a:solidFill>
                  <a:latin typeface="Poppins"/>
                  <a:cs typeface="Poppins"/>
                </a:endParaRP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State</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PSUs</a:t>
                </a:r>
                <a:r>
                  <a:rPr lang="en-US" dirty="0">
                    <a:solidFill>
                      <a:schemeClr val="bg1"/>
                    </a:solidFill>
                    <a:latin typeface="Poppins" panose="00000500000000000000" pitchFamily="2" charset="0"/>
                    <a:cs typeface="Poppins" panose="00000500000000000000" pitchFamily="2" charset="0"/>
                  </a:rPr>
                  <a:t>       </a:t>
                </a:r>
                <a:r>
                  <a:rPr lang="en-US" sz="2000" dirty="0">
                    <a:solidFill>
                      <a:schemeClr val="bg1"/>
                    </a:solidFill>
                    <a:latin typeface="Poppins" panose="00000500000000000000" pitchFamily="2" charset="0"/>
                    <a:cs typeface="Poppins" panose="00000500000000000000" pitchFamily="2" charset="0"/>
                  </a:rPr>
                  <a:t> </a:t>
                </a:r>
                <a:endParaRPr lang="en-US" dirty="0">
                  <a:solidFill>
                    <a:schemeClr val="bg1"/>
                  </a:solidFill>
                  <a:latin typeface="Poppins" panose="00000500000000000000" pitchFamily="2" charset="0"/>
                  <a:cs typeface="Poppins" panose="00000500000000000000" pitchFamily="2" charset="0"/>
                </a:endParaRPr>
              </a:p>
            </p:txBody>
          </p:sp>
          <p:sp>
            <p:nvSpPr>
              <p:cNvPr id="9" name="01">
                <a:extLst>
                  <a:ext uri="{FF2B5EF4-FFF2-40B4-BE49-F238E27FC236}">
                    <a16:creationId xmlns:a16="http://schemas.microsoft.com/office/drawing/2014/main" id="{C0DE3CDD-BD95-6EE6-906B-30329DD015C0}"/>
                  </a:ext>
                </a:extLst>
              </p:cNvPr>
              <p:cNvSpPr/>
              <p:nvPr/>
            </p:nvSpPr>
            <p:spPr>
              <a:xfrm>
                <a:off x="775660" y="2439466"/>
                <a:ext cx="694419" cy="722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4000">
                    <a:solidFill>
                      <a:srgbClr val="9EBE5B"/>
                    </a:solidFill>
                    <a:latin typeface="+mj-lt"/>
                    <a:ea typeface="+mj-ea"/>
                    <a:cs typeface="+mj-cs"/>
                    <a:sym typeface="Source Sans Pro"/>
                  </a:defRPr>
                </a:lvl1pPr>
              </a:lstStyle>
              <a:p>
                <a:pPr>
                  <a:defRPr sz="1800">
                    <a:solidFill>
                      <a:srgbClr val="000000"/>
                    </a:solidFill>
                    <a:latin typeface="+mn-lt"/>
                    <a:ea typeface="+mn-ea"/>
                    <a:cs typeface="+mn-cs"/>
                    <a:sym typeface="Calibri"/>
                  </a:defRPr>
                </a:pPr>
                <a:r>
                  <a:rPr sz="4400" b="1" spc="85" dirty="0">
                    <a:solidFill>
                      <a:schemeClr val="bg1"/>
                    </a:solidFill>
                    <a:latin typeface="Poppins" pitchFamily="2" charset="77"/>
                    <a:ea typeface="+mn-ea"/>
                    <a:cs typeface="Poppins" pitchFamily="2" charset="77"/>
                  </a:rPr>
                  <a:t>01</a:t>
                </a:r>
              </a:p>
            </p:txBody>
          </p:sp>
          <p:sp>
            <p:nvSpPr>
              <p:cNvPr id="10" name="02">
                <a:extLst>
                  <a:ext uri="{FF2B5EF4-FFF2-40B4-BE49-F238E27FC236}">
                    <a16:creationId xmlns:a16="http://schemas.microsoft.com/office/drawing/2014/main" id="{1F380669-7E3D-6928-65FA-F4F3D70EAAEC}"/>
                  </a:ext>
                </a:extLst>
              </p:cNvPr>
              <p:cNvSpPr/>
              <p:nvPr/>
            </p:nvSpPr>
            <p:spPr>
              <a:xfrm>
                <a:off x="775660" y="4616123"/>
                <a:ext cx="805027" cy="722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4000">
                    <a:solidFill>
                      <a:srgbClr val="169E82"/>
                    </a:solidFill>
                    <a:latin typeface="+mj-lt"/>
                    <a:ea typeface="+mj-ea"/>
                    <a:cs typeface="+mj-cs"/>
                    <a:sym typeface="Source Sans Pro"/>
                  </a:defRPr>
                </a:lvl1pPr>
              </a:lstStyle>
              <a:p>
                <a:pPr>
                  <a:defRPr sz="1800">
                    <a:solidFill>
                      <a:srgbClr val="000000"/>
                    </a:solidFill>
                    <a:latin typeface="+mn-lt"/>
                    <a:ea typeface="+mn-ea"/>
                    <a:cs typeface="+mn-cs"/>
                    <a:sym typeface="Calibri"/>
                  </a:defRPr>
                </a:pPr>
                <a:r>
                  <a:rPr sz="4400" b="1" spc="85" dirty="0">
                    <a:solidFill>
                      <a:schemeClr val="bg1"/>
                    </a:solidFill>
                    <a:latin typeface="Poppins" pitchFamily="2" charset="77"/>
                    <a:ea typeface="+mn-ea"/>
                    <a:cs typeface="Poppins" pitchFamily="2" charset="77"/>
                  </a:rPr>
                  <a:t>02</a:t>
                </a:r>
              </a:p>
            </p:txBody>
          </p:sp>
          <p:sp>
            <p:nvSpPr>
              <p:cNvPr id="11" name="03">
                <a:extLst>
                  <a:ext uri="{FF2B5EF4-FFF2-40B4-BE49-F238E27FC236}">
                    <a16:creationId xmlns:a16="http://schemas.microsoft.com/office/drawing/2014/main" id="{9B73B87A-BD5B-99C6-1F3F-C72A692D525F}"/>
                  </a:ext>
                </a:extLst>
              </p:cNvPr>
              <p:cNvSpPr/>
              <p:nvPr/>
            </p:nvSpPr>
            <p:spPr>
              <a:xfrm>
                <a:off x="4459975" y="2402237"/>
                <a:ext cx="1008551" cy="722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000">
                    <a:solidFill>
                      <a:srgbClr val="F59B11"/>
                    </a:solidFill>
                    <a:latin typeface="+mj-lt"/>
                    <a:ea typeface="+mj-ea"/>
                    <a:cs typeface="+mj-cs"/>
                    <a:sym typeface="Source Sans Pro"/>
                  </a:defRPr>
                </a:lvl1pPr>
              </a:lstStyle>
              <a:p>
                <a:pPr>
                  <a:defRPr sz="1800">
                    <a:solidFill>
                      <a:srgbClr val="000000"/>
                    </a:solidFill>
                    <a:latin typeface="+mn-lt"/>
                    <a:ea typeface="+mn-ea"/>
                    <a:cs typeface="+mn-cs"/>
                    <a:sym typeface="Calibri"/>
                  </a:defRPr>
                </a:pPr>
                <a:r>
                  <a:rPr sz="4400" b="1" spc="85" dirty="0">
                    <a:solidFill>
                      <a:schemeClr val="bg1"/>
                    </a:solidFill>
                    <a:latin typeface="Poppins" pitchFamily="2" charset="77"/>
                    <a:ea typeface="+mn-ea"/>
                    <a:cs typeface="Poppins" pitchFamily="2" charset="77"/>
                  </a:rPr>
                  <a:t>03</a:t>
                </a:r>
              </a:p>
            </p:txBody>
          </p:sp>
          <p:sp>
            <p:nvSpPr>
              <p:cNvPr id="13" name="03">
                <a:extLst>
                  <a:ext uri="{FF2B5EF4-FFF2-40B4-BE49-F238E27FC236}">
                    <a16:creationId xmlns:a16="http://schemas.microsoft.com/office/drawing/2014/main" id="{C637FAD8-724E-9A57-C37D-80390BE824AF}"/>
                  </a:ext>
                </a:extLst>
              </p:cNvPr>
              <p:cNvSpPr/>
              <p:nvPr/>
            </p:nvSpPr>
            <p:spPr>
              <a:xfrm>
                <a:off x="8450348" y="2437312"/>
                <a:ext cx="1056067" cy="722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000">
                    <a:solidFill>
                      <a:srgbClr val="F59B11"/>
                    </a:solidFill>
                    <a:latin typeface="+mj-lt"/>
                    <a:ea typeface="+mj-ea"/>
                    <a:cs typeface="+mj-cs"/>
                    <a:sym typeface="Source Sans Pro"/>
                  </a:defRPr>
                </a:lvl1pPr>
              </a:lstStyle>
              <a:p>
                <a:pPr>
                  <a:defRPr sz="1800">
                    <a:solidFill>
                      <a:srgbClr val="000000"/>
                    </a:solidFill>
                    <a:latin typeface="+mn-lt"/>
                    <a:ea typeface="+mn-ea"/>
                    <a:cs typeface="+mn-cs"/>
                    <a:sym typeface="Calibri"/>
                  </a:defRPr>
                </a:pPr>
                <a:r>
                  <a:rPr sz="4400" b="1" spc="85" dirty="0">
                    <a:solidFill>
                      <a:schemeClr val="bg1"/>
                    </a:solidFill>
                    <a:latin typeface="Poppins" pitchFamily="2" charset="77"/>
                    <a:ea typeface="+mn-ea"/>
                    <a:cs typeface="Poppins" pitchFamily="2" charset="77"/>
                  </a:rPr>
                  <a:t>0</a:t>
                </a:r>
                <a:r>
                  <a:rPr lang="en-IN" sz="4400" b="1" spc="85" dirty="0">
                    <a:solidFill>
                      <a:schemeClr val="bg1"/>
                    </a:solidFill>
                    <a:latin typeface="Poppins" pitchFamily="2" charset="77"/>
                    <a:ea typeface="+mn-ea"/>
                    <a:cs typeface="Poppins" pitchFamily="2" charset="77"/>
                  </a:rPr>
                  <a:t>4</a:t>
                </a:r>
                <a:endParaRPr sz="4400" b="1" spc="85" dirty="0">
                  <a:solidFill>
                    <a:schemeClr val="bg1"/>
                  </a:solidFill>
                  <a:latin typeface="Poppins" pitchFamily="2" charset="77"/>
                  <a:ea typeface="+mn-ea"/>
                  <a:cs typeface="Poppins" pitchFamily="2" charset="77"/>
                </a:endParaRPr>
              </a:p>
            </p:txBody>
          </p:sp>
          <p:sp>
            <p:nvSpPr>
              <p:cNvPr id="14" name="03">
                <a:extLst>
                  <a:ext uri="{FF2B5EF4-FFF2-40B4-BE49-F238E27FC236}">
                    <a16:creationId xmlns:a16="http://schemas.microsoft.com/office/drawing/2014/main" id="{FCE6C708-F2B9-256C-0A18-7C6D06D0B924}"/>
                  </a:ext>
                </a:extLst>
              </p:cNvPr>
              <p:cNvSpPr/>
              <p:nvPr/>
            </p:nvSpPr>
            <p:spPr>
              <a:xfrm>
                <a:off x="8493677" y="4688674"/>
                <a:ext cx="849911" cy="722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4000">
                    <a:solidFill>
                      <a:srgbClr val="F59B11"/>
                    </a:solidFill>
                    <a:latin typeface="+mj-lt"/>
                    <a:ea typeface="+mj-ea"/>
                    <a:cs typeface="+mj-cs"/>
                    <a:sym typeface="Source Sans Pro"/>
                  </a:defRPr>
                </a:lvl1pPr>
              </a:lstStyle>
              <a:p>
                <a:pPr>
                  <a:defRPr sz="1800">
                    <a:solidFill>
                      <a:srgbClr val="000000"/>
                    </a:solidFill>
                    <a:latin typeface="+mn-lt"/>
                    <a:ea typeface="+mn-ea"/>
                    <a:cs typeface="+mn-cs"/>
                    <a:sym typeface="Calibri"/>
                  </a:defRPr>
                </a:pPr>
                <a:r>
                  <a:rPr sz="4400" b="1" spc="85" dirty="0">
                    <a:solidFill>
                      <a:schemeClr val="bg1"/>
                    </a:solidFill>
                    <a:latin typeface="Poppins" pitchFamily="2" charset="77"/>
                    <a:ea typeface="+mn-ea"/>
                    <a:cs typeface="Poppins" pitchFamily="2" charset="77"/>
                  </a:rPr>
                  <a:t>0</a:t>
                </a:r>
                <a:r>
                  <a:rPr lang="en-IN" sz="4400" b="1" spc="85" dirty="0">
                    <a:solidFill>
                      <a:schemeClr val="bg1"/>
                    </a:solidFill>
                    <a:latin typeface="Poppins" pitchFamily="2" charset="77"/>
                    <a:ea typeface="+mn-ea"/>
                    <a:cs typeface="Poppins" pitchFamily="2" charset="77"/>
                  </a:rPr>
                  <a:t>5</a:t>
                </a:r>
                <a:endParaRPr sz="4400" b="1" spc="85" dirty="0">
                  <a:solidFill>
                    <a:schemeClr val="bg1"/>
                  </a:solidFill>
                  <a:latin typeface="Poppins" pitchFamily="2" charset="77"/>
                  <a:ea typeface="+mn-ea"/>
                  <a:cs typeface="Poppins" pitchFamily="2" charset="77"/>
                </a:endParaRPr>
              </a:p>
            </p:txBody>
          </p:sp>
          <p:sp>
            <p:nvSpPr>
              <p:cNvPr id="17" name="TextBox 16">
                <a:extLst>
                  <a:ext uri="{FF2B5EF4-FFF2-40B4-BE49-F238E27FC236}">
                    <a16:creationId xmlns:a16="http://schemas.microsoft.com/office/drawing/2014/main" id="{F46DD2D9-0D8F-AF97-8B03-5BF3E2D5E446}"/>
                  </a:ext>
                </a:extLst>
              </p:cNvPr>
              <p:cNvSpPr txBox="1"/>
              <p:nvPr/>
            </p:nvSpPr>
            <p:spPr>
              <a:xfrm>
                <a:off x="9350974" y="4616123"/>
                <a:ext cx="2760253" cy="479039"/>
              </a:xfrm>
              <a:prstGeom prst="rect">
                <a:avLst/>
              </a:prstGeom>
              <a:noFill/>
            </p:spPr>
            <p:txBody>
              <a:bodyPr wrap="square">
                <a:spAutoFit/>
              </a:bodyPr>
              <a:lstStyle/>
              <a:p>
                <a:pPr algn="just">
                  <a:lnSpc>
                    <a:spcPct val="150000"/>
                  </a:lnSpc>
                </a:pPr>
                <a:r>
                  <a:rPr lang="en-US" sz="2000" b="1" spc="85" dirty="0">
                    <a:solidFill>
                      <a:schemeClr val="bg1"/>
                    </a:solidFill>
                    <a:latin typeface="Poppins" pitchFamily="2" charset="77"/>
                    <a:cs typeface="Poppins" pitchFamily="2" charset="77"/>
                  </a:rPr>
                  <a:t>Country Partners</a:t>
                </a:r>
                <a:endParaRPr lang="en-US" sz="2400" b="1" spc="85" dirty="0">
                  <a:solidFill>
                    <a:schemeClr val="bg1"/>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88323CAC-E186-8E37-AE98-332F90F8E1F5}"/>
                  </a:ext>
                </a:extLst>
              </p:cNvPr>
              <p:cNvSpPr txBox="1"/>
              <p:nvPr/>
            </p:nvSpPr>
            <p:spPr>
              <a:xfrm>
                <a:off x="9350974" y="2375286"/>
                <a:ext cx="2581273" cy="557515"/>
              </a:xfrm>
              <a:prstGeom prst="rect">
                <a:avLst/>
              </a:prstGeom>
              <a:noFill/>
            </p:spPr>
            <p:txBody>
              <a:bodyPr wrap="square">
                <a:spAutoFit/>
              </a:bodyPr>
              <a:lstStyle/>
              <a:p>
                <a:pPr algn="just">
                  <a:lnSpc>
                    <a:spcPct val="150000"/>
                  </a:lnSpc>
                </a:pPr>
                <a:r>
                  <a:rPr lang="en-US" sz="2400" b="1" spc="85" dirty="0">
                    <a:solidFill>
                      <a:schemeClr val="bg1"/>
                    </a:solidFill>
                    <a:latin typeface="Poppins" pitchFamily="2" charset="77"/>
                    <a:cs typeface="Poppins" pitchFamily="2" charset="77"/>
                  </a:rPr>
                  <a:t>Start-ups</a:t>
                </a:r>
                <a:endParaRPr lang="en-US" spc="-5" dirty="0">
                  <a:solidFill>
                    <a:schemeClr val="bg1"/>
                  </a:solidFill>
                  <a:latin typeface="Poppins"/>
                  <a:cs typeface="Poppins"/>
                </a:endParaRPr>
              </a:p>
            </p:txBody>
          </p:sp>
          <p:sp>
            <p:nvSpPr>
              <p:cNvPr id="22" name="TextBox 21">
                <a:extLst>
                  <a:ext uri="{FF2B5EF4-FFF2-40B4-BE49-F238E27FC236}">
                    <a16:creationId xmlns:a16="http://schemas.microsoft.com/office/drawing/2014/main" id="{9D447688-BC03-C3EB-E322-A588B0D6BFA5}"/>
                  </a:ext>
                </a:extLst>
              </p:cNvPr>
              <p:cNvSpPr txBox="1"/>
              <p:nvPr/>
            </p:nvSpPr>
            <p:spPr>
              <a:xfrm>
                <a:off x="4697219" y="2340721"/>
                <a:ext cx="3309020" cy="3347014"/>
              </a:xfrm>
              <a:prstGeom prst="rect">
                <a:avLst/>
              </a:prstGeom>
              <a:noFill/>
            </p:spPr>
            <p:txBody>
              <a:bodyPr wrap="square">
                <a:spAutoFit/>
              </a:bodyPr>
              <a:lstStyle/>
              <a:p>
                <a:pPr algn="just">
                  <a:lnSpc>
                    <a:spcPct val="150000"/>
                  </a:lnSpc>
                </a:pPr>
                <a:r>
                  <a:rPr lang="en-US" sz="2000" dirty="0">
                    <a:solidFill>
                      <a:schemeClr val="bg1"/>
                    </a:solidFill>
                    <a:latin typeface="Poppins SemiBold" panose="00000700000000000000" pitchFamily="2" charset="0"/>
                    <a:cs typeface="Poppins SemiBold" panose="00000700000000000000" pitchFamily="2" charset="0"/>
                  </a:rPr>
                  <a:t>          </a:t>
                </a:r>
                <a:r>
                  <a:rPr lang="en-US" sz="2400" b="1" spc="85" dirty="0">
                    <a:solidFill>
                      <a:schemeClr val="bg1"/>
                    </a:solidFill>
                    <a:latin typeface="Poppins" pitchFamily="2" charset="77"/>
                    <a:cs typeface="Poppins" pitchFamily="2" charset="77"/>
                  </a:rPr>
                  <a:t>Industry</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TSPs /ISPs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Chipset companies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Manufacturers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OEMs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Tech. companies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MEMEs &amp; SMEs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System Integrators</a:t>
                </a:r>
              </a:p>
              <a:p>
                <a:pPr marL="742950" lvl="1" indent="-285750" algn="just">
                  <a:lnSpc>
                    <a:spcPct val="150000"/>
                  </a:lnSpc>
                  <a:buFont typeface="Arial" panose="020B0604020202020204" pitchFamily="34" charset="0"/>
                  <a:buChar char="•"/>
                </a:pPr>
                <a:r>
                  <a:rPr lang="en-US" sz="1600" spc="-5" dirty="0">
                    <a:solidFill>
                      <a:schemeClr val="bg1"/>
                    </a:solidFill>
                    <a:latin typeface="Poppins"/>
                    <a:cs typeface="Poppins"/>
                  </a:rPr>
                  <a:t>Industry Associations</a:t>
                </a:r>
              </a:p>
            </p:txBody>
          </p:sp>
          <p:grpSp>
            <p:nvGrpSpPr>
              <p:cNvPr id="28" name="Group 27">
                <a:extLst>
                  <a:ext uri="{FF2B5EF4-FFF2-40B4-BE49-F238E27FC236}">
                    <a16:creationId xmlns:a16="http://schemas.microsoft.com/office/drawing/2014/main" id="{B588856F-B96C-8ED6-C330-0BD40A90A4BD}"/>
                  </a:ext>
                </a:extLst>
              </p:cNvPr>
              <p:cNvGrpSpPr/>
              <p:nvPr/>
            </p:nvGrpSpPr>
            <p:grpSpPr>
              <a:xfrm>
                <a:off x="4209782" y="2543778"/>
                <a:ext cx="3911037" cy="4324902"/>
                <a:chOff x="4448318" y="2678947"/>
                <a:chExt cx="3911037" cy="4324902"/>
              </a:xfrm>
            </p:grpSpPr>
            <p:cxnSp>
              <p:nvCxnSpPr>
                <p:cNvPr id="23" name="Google Shape;627;p29">
                  <a:extLst>
                    <a:ext uri="{FF2B5EF4-FFF2-40B4-BE49-F238E27FC236}">
                      <a16:creationId xmlns:a16="http://schemas.microsoft.com/office/drawing/2014/main" id="{F6506DB2-4579-9893-D5BC-41013982BA34}"/>
                    </a:ext>
                  </a:extLst>
                </p:cNvPr>
                <p:cNvCxnSpPr>
                  <a:cxnSpLocks/>
                </p:cNvCxnSpPr>
                <p:nvPr/>
              </p:nvCxnSpPr>
              <p:spPr>
                <a:xfrm flipV="1">
                  <a:off x="4448318" y="2678947"/>
                  <a:ext cx="0" cy="4291110"/>
                </a:xfrm>
                <a:prstGeom prst="straightConnector1">
                  <a:avLst/>
                </a:prstGeom>
                <a:noFill/>
                <a:ln w="19050" cap="flat" cmpd="sng">
                  <a:solidFill>
                    <a:schemeClr val="tx2">
                      <a:lumMod val="75000"/>
                      <a:lumOff val="25000"/>
                    </a:schemeClr>
                  </a:solidFill>
                  <a:prstDash val="sysDash"/>
                  <a:round/>
                  <a:headEnd type="none" w="sm" len="sm"/>
                  <a:tailEnd type="none" w="sm" len="sm"/>
                </a:ln>
              </p:spPr>
            </p:cxnSp>
            <p:cxnSp>
              <p:nvCxnSpPr>
                <p:cNvPr id="27" name="Google Shape;627;p29">
                  <a:extLst>
                    <a:ext uri="{FF2B5EF4-FFF2-40B4-BE49-F238E27FC236}">
                      <a16:creationId xmlns:a16="http://schemas.microsoft.com/office/drawing/2014/main" id="{916650CE-FBC1-687F-B079-536087462D04}"/>
                    </a:ext>
                  </a:extLst>
                </p:cNvPr>
                <p:cNvCxnSpPr>
                  <a:cxnSpLocks/>
                </p:cNvCxnSpPr>
                <p:nvPr/>
              </p:nvCxnSpPr>
              <p:spPr>
                <a:xfrm flipV="1">
                  <a:off x="8359355" y="2678950"/>
                  <a:ext cx="0" cy="4324899"/>
                </a:xfrm>
                <a:prstGeom prst="straightConnector1">
                  <a:avLst/>
                </a:prstGeom>
                <a:noFill/>
                <a:ln w="19050" cap="flat" cmpd="sng">
                  <a:solidFill>
                    <a:schemeClr val="tx2">
                      <a:lumMod val="75000"/>
                      <a:lumOff val="25000"/>
                    </a:schemeClr>
                  </a:solidFill>
                  <a:prstDash val="sysDash"/>
                  <a:round/>
                  <a:headEnd type="none" w="sm" len="sm"/>
                  <a:tailEnd type="none" w="sm" len="sm"/>
                </a:ln>
              </p:spPr>
            </p:cxnSp>
          </p:grpSp>
          <p:cxnSp>
            <p:nvCxnSpPr>
              <p:cNvPr id="29" name="Google Shape;627;p29">
                <a:extLst>
                  <a:ext uri="{FF2B5EF4-FFF2-40B4-BE49-F238E27FC236}">
                    <a16:creationId xmlns:a16="http://schemas.microsoft.com/office/drawing/2014/main" id="{D4EA78C9-D7E9-5ECB-A7B6-D3897470CFE9}"/>
                  </a:ext>
                </a:extLst>
              </p:cNvPr>
              <p:cNvCxnSpPr>
                <a:cxnSpLocks/>
              </p:cNvCxnSpPr>
              <p:nvPr/>
            </p:nvCxnSpPr>
            <p:spPr>
              <a:xfrm flipH="1" flipV="1">
                <a:off x="693536" y="4435900"/>
                <a:ext cx="3178200" cy="18391"/>
              </a:xfrm>
              <a:prstGeom prst="straightConnector1">
                <a:avLst/>
              </a:prstGeom>
              <a:noFill/>
              <a:ln w="19050" cap="flat" cmpd="sng">
                <a:solidFill>
                  <a:schemeClr val="tx2">
                    <a:lumMod val="75000"/>
                    <a:lumOff val="25000"/>
                  </a:schemeClr>
                </a:solidFill>
                <a:prstDash val="sysDash"/>
                <a:round/>
                <a:headEnd type="none" w="sm" len="sm"/>
                <a:tailEnd type="none" w="sm" len="sm"/>
              </a:ln>
            </p:spPr>
          </p:cxnSp>
          <p:cxnSp>
            <p:nvCxnSpPr>
              <p:cNvPr id="32" name="Google Shape;627;p29">
                <a:extLst>
                  <a:ext uri="{FF2B5EF4-FFF2-40B4-BE49-F238E27FC236}">
                    <a16:creationId xmlns:a16="http://schemas.microsoft.com/office/drawing/2014/main" id="{D8126744-8886-33AA-699B-EF33866018D0}"/>
                  </a:ext>
                </a:extLst>
              </p:cNvPr>
              <p:cNvCxnSpPr>
                <a:cxnSpLocks/>
              </p:cNvCxnSpPr>
              <p:nvPr/>
            </p:nvCxnSpPr>
            <p:spPr>
              <a:xfrm flipH="1" flipV="1">
                <a:off x="8450348" y="4546352"/>
                <a:ext cx="3419198" cy="8316"/>
              </a:xfrm>
              <a:prstGeom prst="straightConnector1">
                <a:avLst/>
              </a:prstGeom>
              <a:noFill/>
              <a:ln w="19050" cap="flat" cmpd="sng">
                <a:solidFill>
                  <a:schemeClr val="tx2">
                    <a:lumMod val="75000"/>
                    <a:lumOff val="25000"/>
                  </a:schemeClr>
                </a:solidFill>
                <a:prstDash val="sysDash"/>
                <a:round/>
                <a:headEnd type="none" w="sm" len="sm"/>
                <a:tailEnd type="none" w="sm" len="sm"/>
              </a:ln>
            </p:spPr>
          </p:cxnSp>
        </p:grpSp>
        <p:sp>
          <p:nvSpPr>
            <p:cNvPr id="5" name="TextBox 4">
              <a:extLst>
                <a:ext uri="{FF2B5EF4-FFF2-40B4-BE49-F238E27FC236}">
                  <a16:creationId xmlns:a16="http://schemas.microsoft.com/office/drawing/2014/main" id="{F4E67243-EC8F-AA2D-56A0-059FA687772E}"/>
                </a:ext>
              </a:extLst>
            </p:cNvPr>
            <p:cNvSpPr txBox="1"/>
            <p:nvPr/>
          </p:nvSpPr>
          <p:spPr>
            <a:xfrm>
              <a:off x="1572935" y="4635931"/>
              <a:ext cx="2377855" cy="1999687"/>
            </a:xfrm>
            <a:prstGeom prst="rect">
              <a:avLst/>
            </a:prstGeom>
            <a:noFill/>
          </p:spPr>
          <p:txBody>
            <a:bodyPr wrap="square">
              <a:spAutoFit/>
            </a:bodyPr>
            <a:lstStyle/>
            <a:p>
              <a:pPr algn="just">
                <a:lnSpc>
                  <a:spcPct val="150000"/>
                </a:lnSpc>
              </a:pPr>
              <a:r>
                <a:rPr lang="en-US" sz="2400" b="1" spc="85" dirty="0">
                  <a:solidFill>
                    <a:schemeClr val="bg1"/>
                  </a:solidFill>
                  <a:latin typeface="Poppins" pitchFamily="2" charset="77"/>
                  <a:cs typeface="Poppins" pitchFamily="2" charset="77"/>
                </a:rPr>
                <a:t>Academia</a:t>
              </a:r>
            </a:p>
            <a:p>
              <a:pPr marL="285750" indent="-285750" algn="just">
                <a:lnSpc>
                  <a:spcPct val="150000"/>
                </a:lnSpc>
                <a:buFont typeface="Arial" panose="020B0604020202020204" pitchFamily="34" charset="0"/>
                <a:buChar char="•"/>
              </a:pPr>
              <a:r>
                <a:rPr lang="en-US" sz="1600" spc="-5" dirty="0">
                  <a:solidFill>
                    <a:schemeClr val="bg1"/>
                  </a:solidFill>
                  <a:latin typeface="Poppins"/>
                  <a:cs typeface="Poppins"/>
                </a:rPr>
                <a:t>R&amp;D institutes</a:t>
              </a:r>
            </a:p>
            <a:p>
              <a:pPr marL="285750" indent="-285750" algn="just">
                <a:lnSpc>
                  <a:spcPct val="150000"/>
                </a:lnSpc>
                <a:buFont typeface="Arial" panose="020B0604020202020204" pitchFamily="34" charset="0"/>
                <a:buChar char="•"/>
              </a:pPr>
              <a:r>
                <a:rPr lang="en-US" sz="1600" spc="-5" dirty="0">
                  <a:solidFill>
                    <a:schemeClr val="bg1"/>
                  </a:solidFill>
                  <a:latin typeface="Poppins"/>
                  <a:cs typeface="Poppins"/>
                </a:rPr>
                <a:t>Education Institutes</a:t>
              </a:r>
            </a:p>
            <a:p>
              <a:pPr marL="285750" indent="-285750" algn="just">
                <a:lnSpc>
                  <a:spcPct val="150000"/>
                </a:lnSpc>
                <a:buFont typeface="Arial" panose="020B0604020202020204" pitchFamily="34" charset="0"/>
                <a:buChar char="•"/>
              </a:pPr>
              <a:r>
                <a:rPr lang="en-US" sz="1600" spc="-5" dirty="0">
                  <a:solidFill>
                    <a:schemeClr val="bg1"/>
                  </a:solidFill>
                  <a:latin typeface="Poppins"/>
                  <a:cs typeface="Poppins"/>
                </a:rPr>
                <a:t>Students</a:t>
              </a:r>
              <a:endParaRPr lang="en-US" spc="-5" dirty="0">
                <a:solidFill>
                  <a:schemeClr val="bg1"/>
                </a:solidFill>
                <a:latin typeface="Poppins"/>
                <a:cs typeface="Poppins"/>
              </a:endParaRPr>
            </a:p>
          </p:txBody>
        </p:sp>
      </p:grpSp>
      <p:sp>
        <p:nvSpPr>
          <p:cNvPr id="2" name="TextBox 1">
            <a:extLst>
              <a:ext uri="{FF2B5EF4-FFF2-40B4-BE49-F238E27FC236}">
                <a16:creationId xmlns:a16="http://schemas.microsoft.com/office/drawing/2014/main" id="{CE9837AB-8E44-D0AC-6156-28BC3717EC8D}"/>
              </a:ext>
            </a:extLst>
          </p:cNvPr>
          <p:cNvSpPr txBox="1"/>
          <p:nvPr/>
        </p:nvSpPr>
        <p:spPr>
          <a:xfrm>
            <a:off x="9064259" y="4555910"/>
            <a:ext cx="2874103" cy="2062103"/>
          </a:xfrm>
          <a:prstGeom prst="rect">
            <a:avLst/>
          </a:prstGeom>
          <a:noFill/>
        </p:spPr>
        <p:txBody>
          <a:bodyPr wrap="square" rtlCol="0">
            <a:spAutoFit/>
          </a:bodyPr>
          <a:lstStyle/>
          <a:p>
            <a:r>
              <a:rPr lang="en-IN" sz="1600" spc="-5" dirty="0">
                <a:solidFill>
                  <a:schemeClr val="bg1"/>
                </a:solidFill>
                <a:latin typeface="Poppins"/>
                <a:cs typeface="Poppins"/>
              </a:rPr>
              <a:t>Discussion with following:</a:t>
            </a:r>
          </a:p>
          <a:p>
            <a:r>
              <a:rPr lang="en-IN" sz="1600" spc="-5" dirty="0">
                <a:solidFill>
                  <a:schemeClr val="bg1"/>
                </a:solidFill>
                <a:latin typeface="Poppins"/>
                <a:cs typeface="Poppins"/>
              </a:rPr>
              <a:t>Japan</a:t>
            </a:r>
          </a:p>
          <a:p>
            <a:r>
              <a:rPr lang="en-IN" sz="1600" spc="-5" dirty="0">
                <a:solidFill>
                  <a:schemeClr val="bg1"/>
                </a:solidFill>
                <a:latin typeface="Poppins"/>
                <a:cs typeface="Poppins"/>
              </a:rPr>
              <a:t>UK</a:t>
            </a:r>
          </a:p>
          <a:p>
            <a:r>
              <a:rPr lang="en-IN" sz="1600" spc="-5" dirty="0">
                <a:solidFill>
                  <a:schemeClr val="bg1"/>
                </a:solidFill>
                <a:latin typeface="Poppins"/>
                <a:cs typeface="Poppins"/>
              </a:rPr>
              <a:t>Canada</a:t>
            </a:r>
          </a:p>
          <a:p>
            <a:r>
              <a:rPr lang="en-IN" sz="1600" spc="-5" dirty="0">
                <a:solidFill>
                  <a:schemeClr val="bg1"/>
                </a:solidFill>
                <a:latin typeface="Poppins"/>
                <a:cs typeface="Poppins"/>
              </a:rPr>
              <a:t>Austria </a:t>
            </a:r>
          </a:p>
          <a:p>
            <a:r>
              <a:rPr lang="en-IN" sz="1600" spc="-5" dirty="0">
                <a:solidFill>
                  <a:schemeClr val="bg1"/>
                </a:solidFill>
                <a:latin typeface="Poppins"/>
                <a:cs typeface="Poppins"/>
              </a:rPr>
              <a:t>Russia</a:t>
            </a:r>
          </a:p>
          <a:p>
            <a:r>
              <a:rPr lang="en-IN" sz="1600" spc="-5" dirty="0">
                <a:solidFill>
                  <a:schemeClr val="bg1"/>
                </a:solidFill>
                <a:latin typeface="Poppins"/>
                <a:cs typeface="Poppins"/>
              </a:rPr>
              <a:t>to participate as country partners</a:t>
            </a:r>
          </a:p>
        </p:txBody>
      </p:sp>
      <p:sp>
        <p:nvSpPr>
          <p:cNvPr id="25" name="TextBox 24">
            <a:extLst>
              <a:ext uri="{FF2B5EF4-FFF2-40B4-BE49-F238E27FC236}">
                <a16:creationId xmlns:a16="http://schemas.microsoft.com/office/drawing/2014/main" id="{E38444F3-5DF4-D887-9678-BBA335521573}"/>
              </a:ext>
            </a:extLst>
          </p:cNvPr>
          <p:cNvSpPr txBox="1"/>
          <p:nvPr/>
        </p:nvSpPr>
        <p:spPr>
          <a:xfrm>
            <a:off x="9124831" y="2115129"/>
            <a:ext cx="2057952" cy="120725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spc="-5" dirty="0">
                <a:solidFill>
                  <a:schemeClr val="bg1"/>
                </a:solidFill>
                <a:latin typeface="Poppins"/>
                <a:cs typeface="Poppins"/>
              </a:rPr>
              <a:t>Mentors</a:t>
            </a:r>
          </a:p>
          <a:p>
            <a:pPr marL="285750" indent="-285750" algn="just">
              <a:lnSpc>
                <a:spcPct val="150000"/>
              </a:lnSpc>
              <a:buFont typeface="Arial" panose="020B0604020202020204" pitchFamily="34" charset="0"/>
              <a:buChar char="•"/>
            </a:pPr>
            <a:r>
              <a:rPr lang="en-US" sz="1600" spc="-5" dirty="0">
                <a:solidFill>
                  <a:schemeClr val="bg1"/>
                </a:solidFill>
                <a:latin typeface="Poppins"/>
                <a:cs typeface="Poppins"/>
              </a:rPr>
              <a:t>Angel Investors</a:t>
            </a:r>
          </a:p>
          <a:p>
            <a:pPr marL="285750" indent="-285750" algn="just">
              <a:lnSpc>
                <a:spcPct val="150000"/>
              </a:lnSpc>
              <a:buFont typeface="Arial" panose="020B0604020202020204" pitchFamily="34" charset="0"/>
              <a:buChar char="•"/>
            </a:pPr>
            <a:r>
              <a:rPr lang="en-US" sz="1600" spc="-5" dirty="0">
                <a:solidFill>
                  <a:schemeClr val="bg1"/>
                </a:solidFill>
                <a:latin typeface="Poppins"/>
                <a:cs typeface="Poppins"/>
              </a:rPr>
              <a:t>VCs &amp; PEs</a:t>
            </a:r>
            <a:endParaRPr lang="en-IN" sz="1600" spc="-5" dirty="0">
              <a:solidFill>
                <a:schemeClr val="bg1"/>
              </a:solidFill>
              <a:latin typeface="Poppins"/>
              <a:cs typeface="Poppins"/>
            </a:endParaRPr>
          </a:p>
        </p:txBody>
      </p:sp>
      <p:sp>
        <p:nvSpPr>
          <p:cNvPr id="16" name="TextBox 15">
            <a:extLst>
              <a:ext uri="{FF2B5EF4-FFF2-40B4-BE49-F238E27FC236}">
                <a16:creationId xmlns:a16="http://schemas.microsoft.com/office/drawing/2014/main" id="{D49CA7C9-5D1E-30C2-7A0D-DA249777F1BA}"/>
              </a:ext>
            </a:extLst>
          </p:cNvPr>
          <p:cNvSpPr txBox="1"/>
          <p:nvPr/>
        </p:nvSpPr>
        <p:spPr bwMode="auto">
          <a:xfrm>
            <a:off x="2678538" y="297984"/>
            <a:ext cx="6834923" cy="584775"/>
          </a:xfrm>
          <a:prstGeom prst="rect">
            <a:avLst/>
          </a:prstGeom>
          <a:noFill/>
        </p:spPr>
        <p:txBody>
          <a:bodyPr wrap="square">
            <a:spAutoFit/>
          </a:bodyPr>
          <a:lstStyle/>
          <a:p>
            <a:pPr algn="ctr" eaLnBrk="1" fontAlgn="auto" hangingPunct="1">
              <a:spcBef>
                <a:spcPts val="0"/>
              </a:spcBef>
              <a:spcAft>
                <a:spcPts val="0"/>
              </a:spcAft>
              <a:defRPr/>
            </a:pPr>
            <a:r>
              <a:rPr lang="en-US" sz="3200" b="1" dirty="0">
                <a:gradFill flip="none" rotWithShape="1">
                  <a:gsLst>
                    <a:gs pos="97126">
                      <a:srgbClr val="EB2B26"/>
                    </a:gs>
                    <a:gs pos="73000">
                      <a:srgbClr val="FA9F1B"/>
                    </a:gs>
                    <a:gs pos="49000">
                      <a:srgbClr val="56AB50"/>
                    </a:gs>
                    <a:gs pos="24000">
                      <a:srgbClr val="027FB9"/>
                    </a:gs>
                    <a:gs pos="0">
                      <a:srgbClr val="8B5B97"/>
                    </a:gs>
                  </a:gsLst>
                  <a:path path="circle">
                    <a:fillToRect l="100000" b="100000"/>
                  </a:path>
                  <a:tileRect t="-100000" r="-100000"/>
                </a:gradFill>
                <a:latin typeface="Arial" panose="020B0604020202020204" pitchFamily="34" charset="0"/>
                <a:cs typeface="Arial" panose="020B0604020202020204" pitchFamily="34" charset="0"/>
              </a:rPr>
              <a:t>Stakeholders and Participants</a:t>
            </a:r>
          </a:p>
        </p:txBody>
      </p:sp>
      <p:pic>
        <p:nvPicPr>
          <p:cNvPr id="19" name="Picture 18">
            <a:extLst>
              <a:ext uri="{FF2B5EF4-FFF2-40B4-BE49-F238E27FC236}">
                <a16:creationId xmlns:a16="http://schemas.microsoft.com/office/drawing/2014/main" id="{D3E9F5AC-5CC9-ED74-225B-2EB2CF04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7664" y="250679"/>
            <a:ext cx="991051" cy="871769"/>
          </a:xfrm>
          <a:prstGeom prst="rect">
            <a:avLst/>
          </a:prstGeom>
        </p:spPr>
      </p:pic>
    </p:spTree>
    <p:extLst>
      <p:ext uri="{BB962C8B-B14F-4D97-AF65-F5344CB8AC3E}">
        <p14:creationId xmlns:p14="http://schemas.microsoft.com/office/powerpoint/2010/main" val="132513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843</TotalTime>
  <Words>1567</Words>
  <Application>Microsoft Office PowerPoint</Application>
  <PresentationFormat>Widescreen</PresentationFormat>
  <Paragraphs>305</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Manrope</vt:lpstr>
      <vt:lpstr>Manrope ExtraBold</vt:lpstr>
      <vt:lpstr>Poppins</vt:lpstr>
      <vt:lpstr>Poppins Medium</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Vipin Kumar</dc:creator>
  <cp:lastModifiedBy>HP</cp:lastModifiedBy>
  <cp:revision>265</cp:revision>
  <dcterms:created xsi:type="dcterms:W3CDTF">2025-03-11T05:39:42Z</dcterms:created>
  <dcterms:modified xsi:type="dcterms:W3CDTF">2025-08-08T09:07:35Z</dcterms:modified>
</cp:coreProperties>
</file>